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76" r:id="rId7"/>
    <p:sldId id="277" r:id="rId8"/>
    <p:sldId id="278" r:id="rId9"/>
    <p:sldId id="270" r:id="rId10"/>
    <p:sldId id="272" r:id="rId11"/>
    <p:sldId id="275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61E55-5A97-4B36-B809-CE46BCFA3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34BA-BA86-48D4-8C8A-A467ADF0A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FF1F9-DA13-4B01-96A7-9B8B806CD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6003-D060-4407-B1A8-47FB85FF1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5BC82-9E59-490E-9D6A-15E0B75AD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98722-AA56-4290-84E4-957B85C1C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4668F-6D6E-456F-A24E-D253090E0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4587-FA79-4197-8D27-5A487CEDB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B5622-8F39-41A6-A472-2CF75CE05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D47BE-4559-4A45-8706-857729E9E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FEE9-8788-4892-9411-CF0E58DE6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A989B5-45C5-4196-8344-FD34897F45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Appendicitis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50813"/>
          <a:ext cx="8686800" cy="6138862"/>
        </p:xfrm>
        <a:graphic>
          <a:graphicData uri="http://schemas.openxmlformats.org/presentationml/2006/ole">
            <p:oleObj spid="_x0000_s18435" name="Photo Editor Photo" r:id="rId3" imgW="7621064" imgH="57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215900"/>
          <a:ext cx="8839200" cy="6397625"/>
        </p:xfrm>
        <a:graphic>
          <a:graphicData uri="http://schemas.openxmlformats.org/presentationml/2006/ole">
            <p:oleObj spid="_x0000_s27651" name="Photo Editor Photo" r:id="rId3" imgW="7621064" imgH="57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u="sng">
                <a:solidFill>
                  <a:srgbClr val="990033"/>
                </a:solidFill>
              </a:rPr>
              <a:t>Clinical Features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At an early stage only a </a:t>
            </a:r>
            <a:r>
              <a:rPr lang="en-US" sz="2800">
                <a:solidFill>
                  <a:schemeClr val="accent2"/>
                </a:solidFill>
              </a:rPr>
              <a:t>colicky abdominal pain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In the beginning the pain is in the periumbilical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Anorexia</a:t>
            </a:r>
            <a:r>
              <a:rPr lang="en-US" sz="2800"/>
              <a:t>, </a:t>
            </a:r>
            <a:r>
              <a:rPr lang="en-US" sz="2800">
                <a:solidFill>
                  <a:schemeClr val="accent2"/>
                </a:solidFill>
              </a:rPr>
              <a:t>nausea</a:t>
            </a:r>
            <a:r>
              <a:rPr lang="en-US" sz="2800"/>
              <a:t> and usually one or two episodes of </a:t>
            </a:r>
            <a:r>
              <a:rPr lang="en-US" sz="2800">
                <a:solidFill>
                  <a:schemeClr val="accent2"/>
                </a:solidFill>
              </a:rPr>
              <a:t>vomiting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Similar</a:t>
            </a:r>
            <a:r>
              <a:rPr lang="en-US" sz="2800"/>
              <a:t> </a:t>
            </a:r>
            <a:r>
              <a:rPr lang="en-US" sz="2800">
                <a:solidFill>
                  <a:schemeClr val="accent2"/>
                </a:solidFill>
              </a:rPr>
              <a:t>episodes</a:t>
            </a:r>
            <a:r>
              <a:rPr lang="en-US" sz="2800"/>
              <a:t> in the past which settled spontaneously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Progressive inflammation involves the parietal peritoneum and more intense, constant and </a:t>
            </a:r>
            <a:r>
              <a:rPr lang="en-US" sz="2800">
                <a:solidFill>
                  <a:schemeClr val="accent2"/>
                </a:solidFill>
              </a:rPr>
              <a:t>localised</a:t>
            </a:r>
            <a:r>
              <a:rPr lang="en-US" sz="2800"/>
              <a:t> </a:t>
            </a:r>
            <a:r>
              <a:rPr lang="en-US" sz="2800">
                <a:solidFill>
                  <a:schemeClr val="accent2"/>
                </a:solidFill>
              </a:rPr>
              <a:t>pain</a:t>
            </a:r>
            <a:r>
              <a:rPr lang="en-US" sz="2800"/>
              <a:t> results.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Coughing or sudden movement exacerbates the right iliac fossa pain.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The typical picture depicted, is not  present in many patients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</a:rPr>
              <a:t>Fever</a:t>
            </a:r>
            <a:r>
              <a:rPr lang="en-US" sz="2800"/>
              <a:t> – 37.2 – 37.7 degree C, pulse rate 80-90</a:t>
            </a:r>
          </a:p>
          <a:p>
            <a:pPr>
              <a:lnSpc>
                <a:spcPct val="90000"/>
              </a:lnSpc>
            </a:pPr>
            <a:r>
              <a:rPr lang="en-US" sz="2800"/>
              <a:t>Temperatures more than 38.5degree C may denote mesenteric adenitis.</a:t>
            </a:r>
          </a:p>
          <a:p>
            <a:pPr>
              <a:lnSpc>
                <a:spcPct val="90000"/>
              </a:lnSpc>
            </a:pPr>
            <a:r>
              <a:rPr lang="en-US" sz="2800"/>
              <a:t>Two clinical syndromes : acute catarrhal appendicitis, acute obstructive appendicitis. </a:t>
            </a:r>
          </a:p>
          <a:p>
            <a:pPr>
              <a:lnSpc>
                <a:spcPct val="90000"/>
              </a:lnSpc>
            </a:pPr>
            <a:r>
              <a:rPr lang="en-US" sz="2800"/>
              <a:t>The latter is marked by very acute course</a:t>
            </a:r>
          </a:p>
          <a:p>
            <a:pPr>
              <a:lnSpc>
                <a:spcPct val="90000"/>
              </a:lnSpc>
            </a:pPr>
            <a:r>
              <a:rPr lang="en-US" sz="2800" u="sng">
                <a:solidFill>
                  <a:srgbClr val="008000"/>
                </a:solidFill>
              </a:rPr>
              <a:t>Tenderness</a:t>
            </a:r>
            <a:r>
              <a:rPr lang="en-US" sz="2800"/>
              <a:t> in the RIF – deep </a:t>
            </a:r>
            <a:r>
              <a:rPr lang="en-US" sz="2800" u="sng">
                <a:solidFill>
                  <a:srgbClr val="008000"/>
                </a:solidFill>
              </a:rPr>
              <a:t>palpation</a:t>
            </a:r>
            <a:r>
              <a:rPr lang="en-US" sz="2800"/>
              <a:t> of the </a:t>
            </a:r>
            <a:r>
              <a:rPr lang="en-US" sz="2800" u="sng">
                <a:solidFill>
                  <a:srgbClr val="008000"/>
                </a:solidFill>
              </a:rPr>
              <a:t>left</a:t>
            </a:r>
            <a:r>
              <a:rPr lang="en-US" sz="2800"/>
              <a:t> </a:t>
            </a:r>
            <a:r>
              <a:rPr lang="en-US" sz="2800" u="sng">
                <a:solidFill>
                  <a:srgbClr val="008000"/>
                </a:solidFill>
              </a:rPr>
              <a:t>iliac</a:t>
            </a:r>
            <a:r>
              <a:rPr lang="en-US" sz="2800"/>
              <a:t> </a:t>
            </a:r>
            <a:r>
              <a:rPr lang="en-US" sz="2800" u="sng">
                <a:solidFill>
                  <a:srgbClr val="008000"/>
                </a:solidFill>
              </a:rPr>
              <a:t>fossa</a:t>
            </a:r>
            <a:r>
              <a:rPr lang="en-US" sz="2800"/>
              <a:t> may cause </a:t>
            </a:r>
            <a:r>
              <a:rPr lang="en-US" sz="2800">
                <a:solidFill>
                  <a:srgbClr val="008000"/>
                </a:solidFill>
              </a:rPr>
              <a:t>pain</a:t>
            </a:r>
            <a:r>
              <a:rPr lang="en-US" sz="2800"/>
              <a:t> in the </a:t>
            </a:r>
            <a:r>
              <a:rPr lang="en-US" sz="2800" u="sng">
                <a:solidFill>
                  <a:srgbClr val="008000"/>
                </a:solidFill>
              </a:rPr>
              <a:t>right</a:t>
            </a:r>
            <a:r>
              <a:rPr lang="en-US" sz="2800"/>
              <a:t> </a:t>
            </a:r>
            <a:r>
              <a:rPr lang="en-US" sz="2800" u="sng">
                <a:solidFill>
                  <a:srgbClr val="008000"/>
                </a:solidFill>
              </a:rPr>
              <a:t>iliac</a:t>
            </a:r>
            <a:r>
              <a:rPr lang="en-US" sz="2800"/>
              <a:t> </a:t>
            </a:r>
            <a:r>
              <a:rPr lang="en-US" sz="2800" u="sng">
                <a:solidFill>
                  <a:srgbClr val="008000"/>
                </a:solidFill>
              </a:rPr>
              <a:t>fossa</a:t>
            </a:r>
            <a:r>
              <a:rPr lang="en-US" sz="2800"/>
              <a:t> </a:t>
            </a:r>
            <a:r>
              <a:rPr lang="en-US" sz="2800">
                <a:sym typeface="Wingdings" pitchFamily="2" charset="2"/>
              </a:rPr>
              <a:t> </a:t>
            </a:r>
            <a:r>
              <a:rPr lang="en-US" sz="2800">
                <a:solidFill>
                  <a:srgbClr val="FF0066"/>
                </a:solidFill>
                <a:sym typeface="Wingdings" pitchFamily="2" charset="2"/>
              </a:rPr>
              <a:t>ROVSING’S SIGN</a:t>
            </a:r>
            <a:endParaRPr lang="en-US" sz="280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/>
              <a:t>Muscle guarding</a:t>
            </a:r>
          </a:p>
          <a:p>
            <a:pPr>
              <a:lnSpc>
                <a:spcPct val="90000"/>
              </a:lnSpc>
            </a:pPr>
            <a:r>
              <a:rPr lang="en-US" sz="2800"/>
              <a:t>Lack of respiratory movements in the lower abdomen</a:t>
            </a:r>
          </a:p>
          <a:p>
            <a:pPr>
              <a:lnSpc>
                <a:spcPct val="90000"/>
              </a:lnSpc>
            </a:pPr>
            <a:r>
              <a:rPr lang="en-US" sz="2800"/>
              <a:t>When the palpatin hand is lifted off the abdomen there may be pain – </a:t>
            </a:r>
            <a:r>
              <a:rPr lang="en-US" sz="2800">
                <a:solidFill>
                  <a:srgbClr val="FF0066"/>
                </a:solidFill>
              </a:rPr>
              <a:t>REBOUND TENDERNESS</a:t>
            </a:r>
            <a:r>
              <a:rPr lang="en-US" sz="28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839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Clinical  features according to the situation of the appendix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u="sng">
                <a:solidFill>
                  <a:srgbClr val="990033"/>
                </a:solidFill>
              </a:rPr>
              <a:t>Retrocaecal</a:t>
            </a:r>
            <a:r>
              <a:rPr lang="en-US" sz="28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Rigidity often absent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Tenderness even on deep palpation may be absent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Flexion of the hip may be present due to psoas muscle involvement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u="sng">
                <a:solidFill>
                  <a:srgbClr val="990033"/>
                </a:solidFill>
              </a:rPr>
              <a:t>Pelvic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Diarrhoea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Complete absence of rigidity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Tenderness during PR in the retrovesical pouch or Douglas pouch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Involvement of bladder may cause increased frequency of micturition – makes one suspect urinary tract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8001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 b="1" u="sng">
                <a:solidFill>
                  <a:srgbClr val="990033"/>
                </a:solidFill>
              </a:rPr>
              <a:t>Post ileal</a:t>
            </a:r>
            <a:r>
              <a:rPr lang="en-US" sz="2800"/>
              <a:t> </a:t>
            </a:r>
          </a:p>
          <a:p>
            <a:r>
              <a:rPr lang="en-US" sz="2800"/>
              <a:t>Diarrhoea</a:t>
            </a:r>
          </a:p>
          <a:p>
            <a:r>
              <a:rPr lang="en-US" sz="2800"/>
              <a:t>Marked retching </a:t>
            </a:r>
          </a:p>
          <a:p>
            <a:pPr>
              <a:buFontTx/>
              <a:buNone/>
            </a:pPr>
            <a:r>
              <a:rPr lang="en-US" sz="2800"/>
              <a:t>	infants</a:t>
            </a:r>
          </a:p>
          <a:p>
            <a:pPr>
              <a:buFontTx/>
              <a:buNone/>
            </a:pPr>
            <a:r>
              <a:rPr lang="en-US" sz="2800"/>
              <a:t>Rigidity absent</a:t>
            </a:r>
          </a:p>
          <a:p>
            <a:pPr>
              <a:buFontTx/>
              <a:buNone/>
            </a:pPr>
            <a:r>
              <a:rPr lang="en-US" sz="2800"/>
              <a:t>Due to underdeveloped omentum spreading of the inflammation is fast involving the general peritoneal cavity faster </a:t>
            </a:r>
          </a:p>
          <a:p>
            <a:pPr>
              <a:buFontTx/>
              <a:buNone/>
            </a:pPr>
            <a:r>
              <a:rPr lang="en-US" sz="2800"/>
              <a:t>Due to inability to give history perforation and peritonitis leading to higher mortality is common</a:t>
            </a:r>
          </a:p>
          <a:p>
            <a:pPr>
              <a:buFontTx/>
              <a:buNone/>
            </a:pPr>
            <a:r>
              <a:rPr lang="en-US" sz="2800"/>
              <a:t>Children have complete aversion to food</a:t>
            </a:r>
          </a:p>
          <a:p>
            <a:pPr>
              <a:buFontTx/>
              <a:buNone/>
            </a:pPr>
            <a:r>
              <a:rPr lang="en-US" sz="2800"/>
              <a:t>In the elderly gangrene and perforation occur much more frequently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  <a:r>
              <a:rPr lang="en-US" sz="2800" u="sng">
                <a:solidFill>
                  <a:srgbClr val="990033"/>
                </a:solidFill>
              </a:rPr>
              <a:t>Differential diagnosis</a:t>
            </a:r>
          </a:p>
          <a:p>
            <a:pPr>
              <a:lnSpc>
                <a:spcPct val="90000"/>
              </a:lnSpc>
            </a:pPr>
            <a:r>
              <a:rPr lang="en-US" sz="2800"/>
              <a:t>In children : AGE, mesenteric lymphadenitis, Meckel’s diverticulitis, intussusception</a:t>
            </a:r>
          </a:p>
          <a:p>
            <a:pPr>
              <a:lnSpc>
                <a:spcPct val="90000"/>
              </a:lnSpc>
            </a:pPr>
            <a:r>
              <a:rPr lang="en-US" sz="2800"/>
              <a:t>Purpura</a:t>
            </a:r>
          </a:p>
          <a:p>
            <a:pPr>
              <a:lnSpc>
                <a:spcPct val="90000"/>
              </a:lnSpc>
            </a:pPr>
            <a:r>
              <a:rPr lang="en-US" sz="2800"/>
              <a:t>Terminal ileitis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Ureteric colic</a:t>
            </a:r>
          </a:p>
          <a:p>
            <a:pPr>
              <a:lnSpc>
                <a:spcPct val="90000"/>
              </a:lnSpc>
            </a:pPr>
            <a:r>
              <a:rPr lang="en-US" sz="2800"/>
              <a:t>Right sided acute pyelonephritis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Perforated peptic ulcer</a:t>
            </a:r>
          </a:p>
          <a:p>
            <a:pPr>
              <a:lnSpc>
                <a:spcPct val="90000"/>
              </a:lnSpc>
            </a:pPr>
            <a:r>
              <a:rPr lang="en-US" sz="2800"/>
              <a:t>Testicular torsion</a:t>
            </a:r>
          </a:p>
          <a:p>
            <a:pPr>
              <a:lnSpc>
                <a:spcPct val="90000"/>
              </a:lnSpc>
            </a:pPr>
            <a:r>
              <a:rPr lang="en-US" sz="2800"/>
              <a:t>Acute pancreatitis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Salpingitis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Rupture of ovarian follicle with bleeding</a:t>
            </a:r>
          </a:p>
          <a:p>
            <a:pPr>
              <a:lnSpc>
                <a:spcPct val="90000"/>
              </a:lnSpc>
            </a:pPr>
            <a:r>
              <a:rPr lang="en-US" sz="2800"/>
              <a:t>Torsion of ovarian cyst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66"/>
                </a:solidFill>
              </a:rPr>
              <a:t>Ectopic pregnancy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990033"/>
                </a:solidFill>
              </a:rPr>
              <a:t>	</a:t>
            </a:r>
            <a:r>
              <a:rPr lang="en-US" sz="2800" u="sng">
                <a:solidFill>
                  <a:srgbClr val="990033"/>
                </a:solidFill>
              </a:rPr>
              <a:t>Investigations </a:t>
            </a:r>
          </a:p>
          <a:p>
            <a:pPr>
              <a:lnSpc>
                <a:spcPct val="90000"/>
              </a:lnSpc>
            </a:pPr>
            <a:r>
              <a:rPr lang="en-US" sz="2700"/>
              <a:t>Hb, TC, DC, ESR, peripheral smear</a:t>
            </a:r>
          </a:p>
          <a:p>
            <a:pPr>
              <a:lnSpc>
                <a:spcPct val="90000"/>
              </a:lnSpc>
            </a:pPr>
            <a:r>
              <a:rPr lang="en-US" sz="2700"/>
              <a:t>Urine analysis</a:t>
            </a:r>
          </a:p>
          <a:p>
            <a:pPr>
              <a:lnSpc>
                <a:spcPct val="90000"/>
              </a:lnSpc>
            </a:pPr>
            <a:r>
              <a:rPr lang="en-US" sz="2700"/>
              <a:t>X- abdomen including diaphragms</a:t>
            </a:r>
          </a:p>
          <a:p>
            <a:pPr>
              <a:lnSpc>
                <a:spcPct val="90000"/>
              </a:lnSpc>
            </a:pPr>
            <a:r>
              <a:rPr lang="en-US" sz="2700"/>
              <a:t>USGM</a:t>
            </a:r>
          </a:p>
          <a:p>
            <a:pPr>
              <a:lnSpc>
                <a:spcPct val="90000"/>
              </a:lnSpc>
            </a:pPr>
            <a:r>
              <a:rPr lang="en-US" sz="2700"/>
              <a:t>Serum urea, electrolytes, blood sugar</a:t>
            </a:r>
          </a:p>
          <a:p>
            <a:pPr>
              <a:lnSpc>
                <a:spcPct val="90000"/>
              </a:lnSpc>
            </a:pPr>
            <a:r>
              <a:rPr lang="en-US" sz="2700"/>
              <a:t>Pregnancy test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990033"/>
                </a:solidFill>
              </a:rPr>
              <a:t>	</a:t>
            </a:r>
            <a:r>
              <a:rPr lang="en-US" sz="2800" u="sng">
                <a:solidFill>
                  <a:srgbClr val="990033"/>
                </a:solidFill>
              </a:rPr>
              <a:t>Treatment</a:t>
            </a:r>
            <a:r>
              <a:rPr lang="en-US" sz="27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>
                <a:solidFill>
                  <a:schemeClr val="accent2"/>
                </a:solidFill>
              </a:rPr>
              <a:t>Appendicectomy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/>
              <a:t>Preoperative preparation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/>
              <a:t>IV fluids to correct dehydration, and electrolyte imbalance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/>
              <a:t>Antibiotics and metrogyl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/>
              <a:t>Pain relieving drugs : antispasmodics and analgesics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/>
              <a:t>No enema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akutePeritoniti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b="64583"/>
          <a:stretch>
            <a:fillRect/>
          </a:stretch>
        </p:blipFill>
        <p:spPr>
          <a:xfrm>
            <a:off x="0" y="838200"/>
            <a:ext cx="9144000" cy="5006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akutePeritoniti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35185" b="24074"/>
          <a:stretch>
            <a:fillRect/>
          </a:stretch>
        </p:blipFill>
        <p:spPr>
          <a:xfrm>
            <a:off x="0" y="954088"/>
            <a:ext cx="9144000" cy="5762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7772400" cy="624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u="sng">
                <a:solidFill>
                  <a:srgbClr val="990033"/>
                </a:solidFill>
              </a:rPr>
              <a:t>Introduction</a:t>
            </a:r>
            <a:r>
              <a:rPr lang="en-US" sz="2400">
                <a:solidFill>
                  <a:srgbClr val="990033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The inflammation of the appendix is the most common cause of acute abdomen in young adults.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Most frequently performed urgent abdominal operation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u="sng">
                <a:solidFill>
                  <a:srgbClr val="990033"/>
                </a:solidFill>
              </a:rPr>
              <a:t>Incidence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Relatively rare in infants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Common in childhood and early adult life reaching a peak incidence in the teens and early 20s.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u="sng">
                <a:solidFill>
                  <a:srgbClr val="990033"/>
                </a:solidFill>
              </a:rPr>
              <a:t>Aetiology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Luminal obstruction by a faecolith or a stricture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Proliferation of bacteria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Occasionally obstruction to the lumen of the appendix may be due to a tumour of the caecum </a:t>
            </a:r>
            <a:r>
              <a:rPr lang="en-US" sz="2400">
                <a:sym typeface="Wingdings" pitchFamily="2" charset="2"/>
              </a:rPr>
              <a:t>appendicitis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akutePeritoniti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75926"/>
          <a:stretch>
            <a:fillRect/>
          </a:stretch>
        </p:blipFill>
        <p:spPr>
          <a:xfrm>
            <a:off x="0" y="914400"/>
            <a:ext cx="9144000" cy="340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20" name="Picture 8" descr="appendicolith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2888" y="0"/>
            <a:ext cx="51943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6" name="Picture 10" descr="appendicealabsces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7488"/>
            <a:ext cx="9144000" cy="6457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457200"/>
          </a:xfrm>
        </p:spPr>
        <p:txBody>
          <a:bodyPr/>
          <a:lstStyle/>
          <a:p>
            <a:r>
              <a:rPr lang="en-US" sz="4000"/>
              <a:t>Gaseous distension</a:t>
            </a:r>
          </a:p>
        </p:txBody>
      </p:sp>
      <p:pic>
        <p:nvPicPr>
          <p:cNvPr id="40964" name="Picture 4" descr="Adynamicileu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9950" y="609600"/>
            <a:ext cx="5389563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gallstoneileu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7213" y="685800"/>
            <a:ext cx="5054600" cy="6172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mechan-Ileus_650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4175" y="533400"/>
            <a:ext cx="5262563" cy="6324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z="4000"/>
              <a:t>Gas shadow supine view</a:t>
            </a:r>
            <a:br>
              <a:rPr lang="en-US" sz="4000"/>
            </a:br>
            <a:endParaRPr lang="en-US" sz="4000"/>
          </a:p>
        </p:txBody>
      </p:sp>
      <p:pic>
        <p:nvPicPr>
          <p:cNvPr id="50188" name="Picture 12" descr="gasshadowsupineview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1363" y="990600"/>
            <a:ext cx="5326062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8" name="Picture 8" descr="appendixc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6525"/>
            <a:ext cx="7467600" cy="6592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z="4000"/>
              <a:t>Multiple air fluid levels</a:t>
            </a:r>
          </a:p>
        </p:txBody>
      </p:sp>
      <p:pic>
        <p:nvPicPr>
          <p:cNvPr id="52232" name="Picture 8" descr="multiplefluidlevel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468313"/>
            <a:ext cx="6781800" cy="6356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6629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  <a:r>
              <a:rPr lang="en-US" sz="2800">
                <a:solidFill>
                  <a:srgbClr val="990033"/>
                </a:solidFill>
              </a:rPr>
              <a:t>Pathology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Obstruction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proliferation of bacteria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inflammation of the mucosa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transmural spread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serosal layer involved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omentum and loops of intestines gather near the appendix and try to limit the spread of the inflammation to the other parts of the general peritoneal cavity – mass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At times the infection is very severe and there collects fluid and later pus forms </a:t>
            </a:r>
            <a:r>
              <a:rPr lang="en-US" sz="2800">
                <a:sym typeface="Wingdings" pitchFamily="2" charset="2"/>
              </a:rPr>
              <a:t> appendicular abscess.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ym typeface="Wingdings" pitchFamily="2" charset="2"/>
              </a:rPr>
              <a:t>The inflammation may spread to the general peritoneal cavity and cause generalised peritonitis.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-19050"/>
          <a:ext cx="8839200" cy="6970713"/>
        </p:xfrm>
        <a:graphic>
          <a:graphicData uri="http://schemas.openxmlformats.org/presentationml/2006/ole">
            <p:oleObj spid="_x0000_s12291" name="Photo Editor Photo" r:id="rId3" imgW="7621064" imgH="57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ph idx="1"/>
          </p:nvPr>
        </p:nvGraphicFramePr>
        <p:xfrm>
          <a:off x="533400" y="-33338"/>
          <a:ext cx="8610600" cy="6434138"/>
        </p:xfrm>
        <a:graphic>
          <a:graphicData uri="http://schemas.openxmlformats.org/presentationml/2006/ole">
            <p:oleObj spid="_x0000_s13315" name="Photo Editor Photo" r:id="rId3" imgW="7621064" imgH="5714286" progId="MSPhotoEd.3">
              <p:embed/>
            </p:oleObj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4648200"/>
            <a:ext cx="2514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Vermiform Appendix   </a:t>
            </a:r>
          </a:p>
          <a:p>
            <a:pPr>
              <a:spcBef>
                <a:spcPct val="50000"/>
              </a:spcBef>
            </a:pPr>
            <a:r>
              <a:rPr lang="en-US" b="1"/>
              <a:t>Cross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09538"/>
          <a:ext cx="8839200" cy="6783387"/>
        </p:xfrm>
        <a:graphic>
          <a:graphicData uri="http://schemas.openxmlformats.org/presentationml/2006/ole">
            <p:oleObj spid="_x0000_s29699" name="Photo Editor Photo" r:id="rId3" imgW="7621064" imgH="57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idx="1"/>
          </p:nvPr>
        </p:nvGraphicFramePr>
        <p:xfrm>
          <a:off x="533400" y="198438"/>
          <a:ext cx="8153400" cy="6477000"/>
        </p:xfrm>
        <a:graphic>
          <a:graphicData uri="http://schemas.openxmlformats.org/presentationml/2006/ole">
            <p:oleObj spid="_x0000_s30723" name="Photo Editor Photo" r:id="rId3" imgW="7621064" imgH="57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ph idx="1"/>
          </p:nvPr>
        </p:nvGraphicFramePr>
        <p:xfrm>
          <a:off x="838200" y="238125"/>
          <a:ext cx="7086600" cy="6756400"/>
        </p:xfrm>
        <a:graphic>
          <a:graphicData uri="http://schemas.openxmlformats.org/presentationml/2006/ole">
            <p:oleObj spid="_x0000_s31747" name="Photo Editor Photo" r:id="rId3" imgW="7621064" imgH="57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idx="1"/>
          </p:nvPr>
        </p:nvGraphicFramePr>
        <p:xfrm>
          <a:off x="381000" y="141288"/>
          <a:ext cx="8763000" cy="6610350"/>
        </p:xfrm>
        <a:graphic>
          <a:graphicData uri="http://schemas.openxmlformats.org/presentationml/2006/ole">
            <p:oleObj spid="_x0000_s16387" name="Photo Editor Photo" r:id="rId3" imgW="7621064" imgH="57142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249</Words>
  <Application>Microsoft PowerPoint</Application>
  <PresentationFormat>On-screen Show (4:3)</PresentationFormat>
  <Paragraphs>89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Times New Roman</vt:lpstr>
      <vt:lpstr>Wingdings</vt:lpstr>
      <vt:lpstr>Default Design</vt:lpstr>
      <vt:lpstr>Microsoft Photo Editor 3.0 Photo</vt:lpstr>
      <vt:lpstr>Appendicitis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Gaseous distension</vt:lpstr>
      <vt:lpstr>Slide 24</vt:lpstr>
      <vt:lpstr>Slide 25</vt:lpstr>
      <vt:lpstr>Gas shadow supine view </vt:lpstr>
      <vt:lpstr>Slide 27</vt:lpstr>
      <vt:lpstr>Multiple air fluid levels</vt:lpstr>
    </vt:vector>
  </TitlesOfParts>
  <Company>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Appendicitis </dc:title>
  <dc:creator>Admin</dc:creator>
  <cp:lastModifiedBy>Dr.V.KasiViswanathan</cp:lastModifiedBy>
  <cp:revision>10</cp:revision>
  <dcterms:created xsi:type="dcterms:W3CDTF">2004-11-04T02:14:16Z</dcterms:created>
  <dcterms:modified xsi:type="dcterms:W3CDTF">2016-07-21T14:16:19Z</dcterms:modified>
</cp:coreProperties>
</file>