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9" r:id="rId2"/>
    <p:sldMasterId id="2147483670" r:id="rId3"/>
  </p:sldMasterIdLst>
  <p:sldIdLst>
    <p:sldId id="256" r:id="rId4"/>
    <p:sldId id="257" r:id="rId5"/>
    <p:sldId id="258" r:id="rId6"/>
    <p:sldId id="259" r:id="rId7"/>
    <p:sldId id="260" r:id="rId8"/>
    <p:sldId id="270" r:id="rId9"/>
    <p:sldId id="261" r:id="rId10"/>
    <p:sldId id="271" r:id="rId11"/>
    <p:sldId id="272" r:id="rId12"/>
    <p:sldId id="273" r:id="rId13"/>
    <p:sldId id="274" r:id="rId14"/>
    <p:sldId id="275" r:id="rId15"/>
    <p:sldId id="277" r:id="rId16"/>
    <p:sldId id="276"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9" r:id="rId33"/>
    <p:sldId id="378" r:id="rId34"/>
    <p:sldId id="380" r:id="rId35"/>
    <p:sldId id="381" r:id="rId36"/>
    <p:sldId id="382" r:id="rId37"/>
    <p:sldId id="383" r:id="rId38"/>
    <p:sldId id="384" r:id="rId39"/>
    <p:sldId id="385" r:id="rId40"/>
    <p:sldId id="386" r:id="rId41"/>
    <p:sldId id="391" r:id="rId42"/>
    <p:sldId id="390" r:id="rId43"/>
    <p:sldId id="392" r:id="rId44"/>
    <p:sldId id="393" r:id="rId45"/>
    <p:sldId id="394" r:id="rId46"/>
    <p:sldId id="387" r:id="rId47"/>
    <p:sldId id="388" r:id="rId48"/>
    <p:sldId id="389" r:id="rId49"/>
    <p:sldId id="398" r:id="rId50"/>
    <p:sldId id="395" r:id="rId51"/>
    <p:sldId id="396" r:id="rId52"/>
    <p:sldId id="399" r:id="rId53"/>
    <p:sldId id="397" r:id="rId54"/>
    <p:sldId id="400" r:id="rId55"/>
    <p:sldId id="401" r:id="rId56"/>
    <p:sldId id="402" r:id="rId57"/>
    <p:sldId id="403" r:id="rId58"/>
    <p:sldId id="404" r:id="rId59"/>
    <p:sldId id="407" r:id="rId60"/>
    <p:sldId id="405" r:id="rId61"/>
    <p:sldId id="406" r:id="rId62"/>
    <p:sldId id="412" r:id="rId63"/>
    <p:sldId id="408" r:id="rId64"/>
    <p:sldId id="409" r:id="rId65"/>
    <p:sldId id="410" r:id="rId66"/>
    <p:sldId id="413" r:id="rId67"/>
    <p:sldId id="414" r:id="rId68"/>
    <p:sldId id="418" r:id="rId69"/>
    <p:sldId id="421" r:id="rId70"/>
    <p:sldId id="422" r:id="rId71"/>
    <p:sldId id="423" r:id="rId72"/>
    <p:sldId id="424" r:id="rId73"/>
    <p:sldId id="415" r:id="rId74"/>
    <p:sldId id="425" r:id="rId75"/>
    <p:sldId id="426" r:id="rId76"/>
    <p:sldId id="427" r:id="rId77"/>
    <p:sldId id="428" r:id="rId78"/>
    <p:sldId id="416" r:id="rId79"/>
    <p:sldId id="417" r:id="rId80"/>
    <p:sldId id="419" r:id="rId81"/>
    <p:sldId id="420"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455"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1010" name="Group 2"/>
          <p:cNvGrpSpPr>
            <a:grpSpLocks/>
          </p:cNvGrpSpPr>
          <p:nvPr/>
        </p:nvGrpSpPr>
        <p:grpSpPr bwMode="auto">
          <a:xfrm>
            <a:off x="-6350" y="20638"/>
            <a:ext cx="9144000" cy="6858000"/>
            <a:chOff x="0" y="0"/>
            <a:chExt cx="5760" cy="4320"/>
          </a:xfrm>
        </p:grpSpPr>
        <p:sp>
          <p:nvSpPr>
            <p:cNvPr id="17101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IN"/>
            </a:p>
          </p:txBody>
        </p:sp>
        <p:sp>
          <p:nvSpPr>
            <p:cNvPr id="1710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IN"/>
            </a:p>
          </p:txBody>
        </p:sp>
      </p:grpSp>
      <p:sp>
        <p:nvSpPr>
          <p:cNvPr id="171013"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IN"/>
          </a:p>
        </p:txBody>
      </p:sp>
      <p:grpSp>
        <p:nvGrpSpPr>
          <p:cNvPr id="171014" name="Group 6"/>
          <p:cNvGrpSpPr>
            <a:grpSpLocks/>
          </p:cNvGrpSpPr>
          <p:nvPr/>
        </p:nvGrpSpPr>
        <p:grpSpPr bwMode="auto">
          <a:xfrm>
            <a:off x="-1588" y="6034088"/>
            <a:ext cx="7845426" cy="850900"/>
            <a:chOff x="0" y="3792"/>
            <a:chExt cx="4942" cy="536"/>
          </a:xfrm>
        </p:grpSpPr>
        <p:sp>
          <p:nvSpPr>
            <p:cNvPr id="1710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IN"/>
            </a:p>
          </p:txBody>
        </p:sp>
        <p:grpSp>
          <p:nvGrpSpPr>
            <p:cNvPr id="171016" name="Group 8"/>
            <p:cNvGrpSpPr>
              <a:grpSpLocks/>
            </p:cNvGrpSpPr>
            <p:nvPr userDrawn="1"/>
          </p:nvGrpSpPr>
          <p:grpSpPr bwMode="auto">
            <a:xfrm>
              <a:off x="2486" y="3792"/>
              <a:ext cx="2456" cy="536"/>
              <a:chOff x="2486" y="3792"/>
              <a:chExt cx="2456" cy="536"/>
            </a:xfrm>
          </p:grpSpPr>
          <p:sp>
            <p:nvSpPr>
              <p:cNvPr id="17101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IN"/>
              </a:p>
            </p:txBody>
          </p:sp>
          <p:sp>
            <p:nvSpPr>
              <p:cNvPr id="17101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IN"/>
              </a:p>
            </p:txBody>
          </p:sp>
          <p:sp>
            <p:nvSpPr>
              <p:cNvPr id="17101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IN"/>
              </a:p>
            </p:txBody>
          </p:sp>
          <p:sp>
            <p:nvSpPr>
              <p:cNvPr id="17102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IN"/>
              </a:p>
            </p:txBody>
          </p:sp>
          <p:sp>
            <p:nvSpPr>
              <p:cNvPr id="17102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IN"/>
              </a:p>
            </p:txBody>
          </p:sp>
        </p:grpSp>
        <p:sp>
          <p:nvSpPr>
            <p:cNvPr id="1710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IN"/>
            </a:p>
          </p:txBody>
        </p:sp>
      </p:grpSp>
      <p:grpSp>
        <p:nvGrpSpPr>
          <p:cNvPr id="171023" name="Group 15"/>
          <p:cNvGrpSpPr>
            <a:grpSpLocks/>
          </p:cNvGrpSpPr>
          <p:nvPr/>
        </p:nvGrpSpPr>
        <p:grpSpPr bwMode="auto">
          <a:xfrm>
            <a:off x="627063" y="6021388"/>
            <a:ext cx="5684837" cy="849312"/>
            <a:chOff x="395" y="3793"/>
            <a:chExt cx="3581" cy="535"/>
          </a:xfrm>
        </p:grpSpPr>
        <p:sp>
          <p:nvSpPr>
            <p:cNvPr id="17102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IN"/>
            </a:p>
          </p:txBody>
        </p:sp>
        <p:sp>
          <p:nvSpPr>
            <p:cNvPr id="17102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IN"/>
            </a:p>
          </p:txBody>
        </p:sp>
        <p:sp>
          <p:nvSpPr>
            <p:cNvPr id="17102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IN"/>
            </a:p>
          </p:txBody>
        </p:sp>
        <p:sp>
          <p:nvSpPr>
            <p:cNvPr id="17102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IN"/>
            </a:p>
          </p:txBody>
        </p:sp>
        <p:sp>
          <p:nvSpPr>
            <p:cNvPr id="17102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IN"/>
            </a:p>
          </p:txBody>
        </p:sp>
        <p:sp>
          <p:nvSpPr>
            <p:cNvPr id="17102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IN"/>
            </a:p>
          </p:txBody>
        </p:sp>
      </p:grpSp>
      <p:sp>
        <p:nvSpPr>
          <p:cNvPr id="17103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7103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171032" name="Rectangle 24"/>
          <p:cNvSpPr>
            <a:spLocks noGrp="1" noChangeArrowheads="1"/>
          </p:cNvSpPr>
          <p:nvPr>
            <p:ph type="dt" sz="quarter" idx="2"/>
          </p:nvPr>
        </p:nvSpPr>
        <p:spPr/>
        <p:txBody>
          <a:bodyPr/>
          <a:lstStyle>
            <a:lvl1pPr>
              <a:defRPr/>
            </a:lvl1pPr>
          </a:lstStyle>
          <a:p>
            <a:endParaRPr lang="en-US"/>
          </a:p>
        </p:txBody>
      </p:sp>
      <p:sp>
        <p:nvSpPr>
          <p:cNvPr id="171033" name="Rectangle 25"/>
          <p:cNvSpPr>
            <a:spLocks noGrp="1" noChangeArrowheads="1"/>
          </p:cNvSpPr>
          <p:nvPr>
            <p:ph type="sldNum" sz="quarter" idx="4"/>
          </p:nvPr>
        </p:nvSpPr>
        <p:spPr/>
        <p:txBody>
          <a:bodyPr/>
          <a:lstStyle>
            <a:lvl1pPr>
              <a:defRPr/>
            </a:lvl1pPr>
          </a:lstStyle>
          <a:p>
            <a:fld id="{347739A3-421B-4823-8284-30996DF651DD}" type="slidenum">
              <a:rPr lang="en-US"/>
              <a:pPr/>
              <a:t>‹#›</a:t>
            </a:fld>
            <a:endParaRPr lang="en-US"/>
          </a:p>
        </p:txBody>
      </p:sp>
      <p:sp>
        <p:nvSpPr>
          <p:cNvPr id="171034"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47CA85-B36D-4FDC-9711-D0CC0B4605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6C82C9-1AD0-4926-AE90-CB345F57E72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C6EABF5-2A6D-4FC4-9147-5C82B2788ED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62F42-5F88-4A67-BA2A-1257B19E9DC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D5041A-4BDD-4BCE-BA59-084DB9FFD40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AF253-2B70-49C7-8DE4-0548ED852B0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449393-E1B4-448E-8CDA-B39CD0E2748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F860CA-A0F7-4186-9420-BAC4CCD1809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C8AABA-388D-4C33-843C-71431ACAE07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1055B0-1E89-4949-9E41-257A5CD0CA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01D0E-5087-4774-BAC3-C7195605F47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B75A24-AFEC-4226-B223-BA635350D81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CF9274-0A82-4B89-B5B3-1BCD891BBA8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D8FBA-F11C-41DF-8200-29A7925C484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91284-4122-40D1-9EBE-D2BF6A26103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21021F2-63AC-4022-9608-AB13CFEA822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7EC697E-C937-4534-AF6C-AC35A82459DD}"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0946" name="Group 2"/>
          <p:cNvGrpSpPr>
            <a:grpSpLocks/>
          </p:cNvGrpSpPr>
          <p:nvPr/>
        </p:nvGrpSpPr>
        <p:grpSpPr bwMode="auto">
          <a:xfrm>
            <a:off x="0" y="0"/>
            <a:ext cx="8763000" cy="5943600"/>
            <a:chOff x="0" y="0"/>
            <a:chExt cx="5520" cy="3744"/>
          </a:xfrm>
        </p:grpSpPr>
        <p:sp>
          <p:nvSpPr>
            <p:cNvPr id="210947"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210948" name="Group 4"/>
            <p:cNvGrpSpPr>
              <a:grpSpLocks/>
            </p:cNvGrpSpPr>
            <p:nvPr userDrawn="1"/>
          </p:nvGrpSpPr>
          <p:grpSpPr bwMode="auto">
            <a:xfrm>
              <a:off x="0" y="2208"/>
              <a:ext cx="5520" cy="1536"/>
              <a:chOff x="0" y="2208"/>
              <a:chExt cx="5520" cy="1536"/>
            </a:xfrm>
          </p:grpSpPr>
          <p:sp>
            <p:nvSpPr>
              <p:cNvPr id="210949"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210950"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210951"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IN"/>
              </a:p>
            </p:txBody>
          </p:sp>
        </p:grpSp>
        <p:grpSp>
          <p:nvGrpSpPr>
            <p:cNvPr id="210952" name="Group 8"/>
            <p:cNvGrpSpPr>
              <a:grpSpLocks/>
            </p:cNvGrpSpPr>
            <p:nvPr userDrawn="1"/>
          </p:nvGrpSpPr>
          <p:grpSpPr bwMode="auto">
            <a:xfrm>
              <a:off x="400" y="336"/>
              <a:ext cx="5088" cy="192"/>
              <a:chOff x="400" y="336"/>
              <a:chExt cx="5088" cy="192"/>
            </a:xfrm>
          </p:grpSpPr>
          <p:sp>
            <p:nvSpPr>
              <p:cNvPr id="2109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2109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IN"/>
              </a:p>
            </p:txBody>
          </p:sp>
        </p:grpSp>
      </p:grpSp>
      <p:sp>
        <p:nvSpPr>
          <p:cNvPr id="21095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21095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210957"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210958"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210959" name="Rectangle 15"/>
          <p:cNvSpPr>
            <a:spLocks noGrp="1" noChangeArrowheads="1"/>
          </p:cNvSpPr>
          <p:nvPr>
            <p:ph type="sldNum" sz="quarter" idx="4"/>
          </p:nvPr>
        </p:nvSpPr>
        <p:spPr/>
        <p:txBody>
          <a:bodyPr/>
          <a:lstStyle>
            <a:lvl1pPr>
              <a:defRPr/>
            </a:lvl1pPr>
          </a:lstStyle>
          <a:p>
            <a:fld id="{811592FA-8442-488B-AFD5-F8D6203B64A4}"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37C02-7FA9-4743-8FC4-2651FEC239AA}"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4BD4C7-2591-4DC1-B932-54705B799D41}"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8BDCD4-AB6F-4FBF-8877-93BC25A2392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8232D3-D80A-4343-A413-C00CD1B36F6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47CB80-4971-49FC-B2C7-8516F5780691}"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3F66BB-A0B6-4B3D-BC80-9BAA721F216E}"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7D5BF6E-5655-499A-846B-B771C56D0D38}"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1A2D6D-AAC2-4479-B06C-26FC70BD1D4F}"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B9CD37-13B7-4586-8F62-DB004783B4A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3F57C3-FD3C-4103-ADE3-5BA2C311FE14}"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76BB4-7FAD-44D7-B48D-5F56D1735C0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21C397-28F0-430B-9DE6-AC6EF770CD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1EE978-D003-4D0C-84E8-AE6732C781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5E7817-29B4-4A20-9D66-219443415FD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5A3DBBE-424D-4613-B858-49CF28132B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A244C3-2D80-4986-A845-2EA870E3113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10C6D8-20AF-48F1-9BB1-761BA5606E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69986" name="Group 2"/>
          <p:cNvGrpSpPr>
            <a:grpSpLocks/>
          </p:cNvGrpSpPr>
          <p:nvPr/>
        </p:nvGrpSpPr>
        <p:grpSpPr bwMode="auto">
          <a:xfrm>
            <a:off x="0" y="0"/>
            <a:ext cx="9144000" cy="6858000"/>
            <a:chOff x="0" y="0"/>
            <a:chExt cx="5760" cy="4320"/>
          </a:xfrm>
        </p:grpSpPr>
        <p:sp>
          <p:nvSpPr>
            <p:cNvPr id="16998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IN"/>
            </a:p>
          </p:txBody>
        </p:sp>
        <p:sp>
          <p:nvSpPr>
            <p:cNvPr id="16998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IN"/>
            </a:p>
          </p:txBody>
        </p:sp>
      </p:grpSp>
      <p:sp>
        <p:nvSpPr>
          <p:cNvPr id="16998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IN"/>
          </a:p>
        </p:txBody>
      </p:sp>
      <p:grpSp>
        <p:nvGrpSpPr>
          <p:cNvPr id="169990" name="Group 6"/>
          <p:cNvGrpSpPr>
            <a:grpSpLocks/>
          </p:cNvGrpSpPr>
          <p:nvPr/>
        </p:nvGrpSpPr>
        <p:grpSpPr bwMode="auto">
          <a:xfrm>
            <a:off x="0" y="6019800"/>
            <a:ext cx="7848600" cy="857250"/>
            <a:chOff x="0" y="3792"/>
            <a:chExt cx="4944" cy="540"/>
          </a:xfrm>
        </p:grpSpPr>
        <p:sp>
          <p:nvSpPr>
            <p:cNvPr id="16999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IN"/>
            </a:p>
          </p:txBody>
        </p:sp>
        <p:grpSp>
          <p:nvGrpSpPr>
            <p:cNvPr id="169992" name="Group 8"/>
            <p:cNvGrpSpPr>
              <a:grpSpLocks/>
            </p:cNvGrpSpPr>
            <p:nvPr userDrawn="1"/>
          </p:nvGrpSpPr>
          <p:grpSpPr bwMode="auto">
            <a:xfrm>
              <a:off x="2486" y="3792"/>
              <a:ext cx="2458" cy="540"/>
              <a:chOff x="2486" y="3792"/>
              <a:chExt cx="2458" cy="540"/>
            </a:xfrm>
          </p:grpSpPr>
          <p:sp>
            <p:nvSpPr>
              <p:cNvPr id="16999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IN"/>
              </a:p>
            </p:txBody>
          </p:sp>
          <p:sp>
            <p:nvSpPr>
              <p:cNvPr id="16999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IN"/>
              </a:p>
            </p:txBody>
          </p:sp>
          <p:sp>
            <p:nvSpPr>
              <p:cNvPr id="16999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IN"/>
              </a:p>
            </p:txBody>
          </p:sp>
          <p:sp>
            <p:nvSpPr>
              <p:cNvPr id="16999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IN"/>
              </a:p>
            </p:txBody>
          </p:sp>
          <p:sp>
            <p:nvSpPr>
              <p:cNvPr id="16999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IN"/>
              </a:p>
            </p:txBody>
          </p:sp>
        </p:grpSp>
        <p:sp>
          <p:nvSpPr>
            <p:cNvPr id="16999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IN"/>
            </a:p>
          </p:txBody>
        </p:sp>
      </p:grpSp>
      <p:grpSp>
        <p:nvGrpSpPr>
          <p:cNvPr id="169999" name="Group 15"/>
          <p:cNvGrpSpPr>
            <a:grpSpLocks/>
          </p:cNvGrpSpPr>
          <p:nvPr/>
        </p:nvGrpSpPr>
        <p:grpSpPr bwMode="auto">
          <a:xfrm>
            <a:off x="627063" y="6021388"/>
            <a:ext cx="5684837" cy="849312"/>
            <a:chOff x="395" y="3793"/>
            <a:chExt cx="3581" cy="535"/>
          </a:xfrm>
        </p:grpSpPr>
        <p:sp>
          <p:nvSpPr>
            <p:cNvPr id="17000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IN"/>
            </a:p>
          </p:txBody>
        </p:sp>
        <p:sp>
          <p:nvSpPr>
            <p:cNvPr id="17000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IN"/>
            </a:p>
          </p:txBody>
        </p:sp>
        <p:sp>
          <p:nvSpPr>
            <p:cNvPr id="17000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IN"/>
            </a:p>
          </p:txBody>
        </p:sp>
        <p:sp>
          <p:nvSpPr>
            <p:cNvPr id="17000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IN"/>
            </a:p>
          </p:txBody>
        </p:sp>
        <p:sp>
          <p:nvSpPr>
            <p:cNvPr id="17000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IN"/>
            </a:p>
          </p:txBody>
        </p:sp>
        <p:sp>
          <p:nvSpPr>
            <p:cNvPr id="17000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IN"/>
            </a:p>
          </p:txBody>
        </p:sp>
      </p:grpSp>
      <p:sp>
        <p:nvSpPr>
          <p:cNvPr id="17000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000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000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17000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17001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4FDE2B3-577D-40C2-8B29-BF967006B65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705"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94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89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89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5A3F53-6B45-47EF-A73B-86C2C4E9D6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3" r:id="rId12"/>
    <p:sldLayoutId id="214748370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9922" name="Group 2"/>
          <p:cNvGrpSpPr>
            <a:grpSpLocks/>
          </p:cNvGrpSpPr>
          <p:nvPr/>
        </p:nvGrpSpPr>
        <p:grpSpPr bwMode="auto">
          <a:xfrm>
            <a:off x="0" y="0"/>
            <a:ext cx="8686800" cy="4876800"/>
            <a:chOff x="0" y="0"/>
            <a:chExt cx="5472" cy="3072"/>
          </a:xfrm>
        </p:grpSpPr>
        <p:sp>
          <p:nvSpPr>
            <p:cNvPr id="20992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209924" name="Group 4"/>
            <p:cNvGrpSpPr>
              <a:grpSpLocks/>
            </p:cNvGrpSpPr>
            <p:nvPr/>
          </p:nvGrpSpPr>
          <p:grpSpPr bwMode="auto">
            <a:xfrm>
              <a:off x="240" y="893"/>
              <a:ext cx="5232" cy="115"/>
              <a:chOff x="240" y="893"/>
              <a:chExt cx="5232" cy="115"/>
            </a:xfrm>
          </p:grpSpPr>
          <p:sp>
            <p:nvSpPr>
              <p:cNvPr id="20992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20992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IN"/>
              </a:p>
            </p:txBody>
          </p:sp>
        </p:grpSp>
      </p:grpSp>
      <p:sp>
        <p:nvSpPr>
          <p:cNvPr id="2099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0993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20993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6DC3A01-281B-41E1-BF62-DDA2391768E2}" type="slidenum">
              <a:rPr lang="en-US"/>
              <a:pPr/>
              <a:t>‹#›</a:t>
            </a:fld>
            <a:endParaRPr lang="en-US"/>
          </a:p>
        </p:txBody>
      </p:sp>
      <p:sp>
        <p:nvSpPr>
          <p:cNvPr id="2099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IN"/>
          </a:p>
        </p:txBody>
      </p:sp>
    </p:spTree>
  </p:cSld>
  <p:clrMap bg1="lt1" tx1="dk1" bg2="lt2" tx2="dk2" accent1="accent1" accent2="accent2" accent3="accent3" accent4="accent4" accent5="accent5" accent6="accent6" hlink="hlink" folHlink="folHlink"/>
  <p:sldLayoutIdLst>
    <p:sldLayoutId id="2147483671"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362200"/>
            <a:ext cx="8229600" cy="1736725"/>
          </a:xfrm>
        </p:spPr>
        <p:txBody>
          <a:bodyPr/>
          <a:lstStyle/>
          <a:p>
            <a:r>
              <a:rPr lang="en-US"/>
              <a:t>Multiple Choice Questions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mammalymph"/>
          <p:cNvPicPr>
            <a:picLocks noChangeAspect="1" noChangeArrowheads="1"/>
          </p:cNvPicPr>
          <p:nvPr>
            <p:ph sz="half" idx="2"/>
          </p:nvPr>
        </p:nvPicPr>
        <p:blipFill>
          <a:blip r:embed="rId2"/>
          <a:srcRect l="8421" r="21053" b="20227"/>
          <a:stretch>
            <a:fillRect/>
          </a:stretch>
        </p:blipFill>
        <p:spPr>
          <a:xfrm>
            <a:off x="533400" y="160338"/>
            <a:ext cx="7848600" cy="6697662"/>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mammaarteries"/>
          <p:cNvPicPr>
            <a:picLocks noChangeAspect="1" noChangeArrowheads="1"/>
          </p:cNvPicPr>
          <p:nvPr>
            <p:ph/>
          </p:nvPr>
        </p:nvPicPr>
        <p:blipFill>
          <a:blip r:embed="rId2"/>
          <a:srcRect r="21053" b="21930"/>
          <a:stretch>
            <a:fillRect/>
          </a:stretch>
        </p:blipFill>
        <p:spPr>
          <a:xfrm>
            <a:off x="0" y="22225"/>
            <a:ext cx="9144000" cy="676275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7" descr="breastbloodsupp"/>
          <p:cNvPicPr>
            <a:picLocks noChangeAspect="1" noChangeArrowheads="1"/>
          </p:cNvPicPr>
          <p:nvPr>
            <p:ph/>
          </p:nvPr>
        </p:nvPicPr>
        <p:blipFill>
          <a:blip r:embed="rId2"/>
          <a:srcRect/>
          <a:stretch>
            <a:fillRect/>
          </a:stretch>
        </p:blipFill>
        <p:spPr>
          <a:xfrm>
            <a:off x="990600" y="76200"/>
            <a:ext cx="6705600" cy="67056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0" name="Picture 6" descr="hipjointligs"/>
          <p:cNvPicPr>
            <a:picLocks noChangeAspect="1" noChangeArrowheads="1"/>
          </p:cNvPicPr>
          <p:nvPr>
            <p:ph/>
          </p:nvPr>
        </p:nvPicPr>
        <p:blipFill>
          <a:blip r:embed="rId2"/>
          <a:srcRect r="19643" b="23810"/>
          <a:stretch>
            <a:fillRect/>
          </a:stretch>
        </p:blipFill>
        <p:spPr>
          <a:xfrm>
            <a:off x="0" y="681038"/>
            <a:ext cx="8686800" cy="6176962"/>
          </a:xfrm>
          <a:noFill/>
          <a:ln/>
        </p:spPr>
      </p:pic>
      <p:sp>
        <p:nvSpPr>
          <p:cNvPr id="26632" name="Text Box 8"/>
          <p:cNvSpPr txBox="1">
            <a:spLocks noChangeArrowheads="1"/>
          </p:cNvSpPr>
          <p:nvPr/>
        </p:nvSpPr>
        <p:spPr bwMode="auto">
          <a:xfrm>
            <a:off x="762000" y="304800"/>
            <a:ext cx="5791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6633" name="Text Box 9"/>
          <p:cNvSpPr txBox="1">
            <a:spLocks noChangeArrowheads="1"/>
          </p:cNvSpPr>
          <p:nvPr/>
        </p:nvSpPr>
        <p:spPr bwMode="auto">
          <a:xfrm>
            <a:off x="457200" y="304800"/>
            <a:ext cx="8686800" cy="396875"/>
          </a:xfrm>
          <a:prstGeom prst="rect">
            <a:avLst/>
          </a:prstGeom>
          <a:noFill/>
          <a:ln w="9525">
            <a:noFill/>
            <a:miter lim="800000"/>
            <a:headEnd/>
            <a:tailEnd/>
          </a:ln>
          <a:effectLst/>
        </p:spPr>
        <p:txBody>
          <a:bodyPr>
            <a:spAutoFit/>
          </a:bodyPr>
          <a:lstStyle/>
          <a:p>
            <a:pPr>
              <a:spcBef>
                <a:spcPct val="50000"/>
              </a:spcBef>
            </a:pPr>
            <a:r>
              <a:rPr lang="en-US" sz="2000" b="1"/>
              <a:t>Y – shaped ligament of Bigelow – Iliofemoral ligament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p:txBody>
          <a:bodyPr/>
          <a:lstStyle/>
          <a:p>
            <a:endParaRPr lang="en-US" sz="2800"/>
          </a:p>
          <a:p>
            <a:endParaRPr lang="en-US" sz="2800"/>
          </a:p>
        </p:txBody>
      </p:sp>
      <p:pic>
        <p:nvPicPr>
          <p:cNvPr id="25606" name="Picture 6" descr="hipligs"/>
          <p:cNvPicPr>
            <a:picLocks noChangeAspect="1" noChangeArrowheads="1"/>
          </p:cNvPicPr>
          <p:nvPr>
            <p:ph sz="half" idx="2"/>
          </p:nvPr>
        </p:nvPicPr>
        <p:blipFill>
          <a:blip r:embed="rId2"/>
          <a:srcRect r="19276" b="24252"/>
          <a:stretch>
            <a:fillRect/>
          </a:stretch>
        </p:blipFill>
        <p:spPr>
          <a:xfrm>
            <a:off x="0" y="685800"/>
            <a:ext cx="9144000" cy="6483350"/>
          </a:xfrm>
          <a:noFill/>
          <a:ln/>
        </p:spPr>
      </p:pic>
      <p:sp>
        <p:nvSpPr>
          <p:cNvPr id="25609" name="Text Box 9"/>
          <p:cNvSpPr txBox="1">
            <a:spLocks noChangeArrowheads="1"/>
          </p:cNvSpPr>
          <p:nvPr/>
        </p:nvSpPr>
        <p:spPr bwMode="auto">
          <a:xfrm>
            <a:off x="914400" y="0"/>
            <a:ext cx="8686800" cy="396875"/>
          </a:xfrm>
          <a:prstGeom prst="rect">
            <a:avLst/>
          </a:prstGeom>
          <a:noFill/>
          <a:ln w="9525">
            <a:noFill/>
            <a:miter lim="800000"/>
            <a:headEnd/>
            <a:tailEnd/>
          </a:ln>
          <a:effectLst/>
        </p:spPr>
        <p:txBody>
          <a:bodyPr>
            <a:spAutoFit/>
          </a:bodyPr>
          <a:lstStyle/>
          <a:p>
            <a:pPr>
              <a:spcBef>
                <a:spcPct val="50000"/>
              </a:spcBef>
            </a:pPr>
            <a:r>
              <a:rPr lang="en-US" sz="2000" b="1"/>
              <a:t>Y – shaped ligament of Bigelow – Iliofemoral ligament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9515" name="Picture 11" descr="liver"/>
          <p:cNvPicPr>
            <a:picLocks noChangeAspect="1" noChangeArrowheads="1"/>
          </p:cNvPicPr>
          <p:nvPr/>
        </p:nvPicPr>
        <p:blipFill>
          <a:blip r:embed="rId2"/>
          <a:srcRect r="20192" b="19472"/>
          <a:stretch>
            <a:fillRect/>
          </a:stretch>
        </p:blipFill>
        <p:spPr bwMode="auto">
          <a:xfrm>
            <a:off x="0" y="-68263"/>
            <a:ext cx="9144000" cy="691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990600" y="4495800"/>
            <a:ext cx="2259013" cy="1066800"/>
          </a:xfrm>
          <a:prstGeom prst="rect">
            <a:avLst/>
          </a:prstGeom>
          <a:noFill/>
          <a:ln w="9525">
            <a:noFill/>
            <a:miter lim="800000"/>
            <a:headEnd/>
            <a:tailEnd/>
          </a:ln>
          <a:effectLst/>
        </p:spPr>
        <p:txBody>
          <a:bodyPr wrap="none">
            <a:spAutoFit/>
          </a:bodyPr>
          <a:lstStyle/>
          <a:p>
            <a:pPr marL="342900" indent="-342900"/>
            <a:r>
              <a:rPr lang="en-US" sz="3200"/>
              <a:t>IV th month</a:t>
            </a:r>
          </a:p>
          <a:p>
            <a:pPr marL="342900" indent="-342900"/>
            <a:endParaRPr lang="en-US" sz="3200">
              <a:cs typeface="Times New Roman" pitchFamily="18" charset="0"/>
            </a:endParaRPr>
          </a:p>
        </p:txBody>
      </p:sp>
      <p:sp>
        <p:nvSpPr>
          <p:cNvPr id="172038" name="Rectangle 6"/>
          <p:cNvSpPr>
            <a:spLocks noGrp="1" noChangeArrowheads="1"/>
          </p:cNvSpPr>
          <p:nvPr>
            <p:ph type="body" idx="1"/>
          </p:nvPr>
        </p:nvSpPr>
        <p:spPr>
          <a:xfrm>
            <a:off x="381000" y="381000"/>
            <a:ext cx="8229600" cy="3581400"/>
          </a:xfrm>
        </p:spPr>
        <p:txBody>
          <a:bodyPr/>
          <a:lstStyle/>
          <a:p>
            <a:pPr marL="609600" indent="-609600">
              <a:buFontTx/>
              <a:buNone/>
            </a:pPr>
            <a:r>
              <a:rPr lang="en-US"/>
              <a:t>Development of placenta occurs during the ------------- month of pregnancy :</a:t>
            </a:r>
          </a:p>
          <a:p>
            <a:pPr marL="609600" indent="-609600">
              <a:buFontTx/>
              <a:buAutoNum type="alphaLcParenR"/>
            </a:pPr>
            <a:r>
              <a:rPr lang="en-US"/>
              <a:t>I st </a:t>
            </a:r>
          </a:p>
          <a:p>
            <a:pPr marL="609600" indent="-609600">
              <a:buFontTx/>
              <a:buAutoNum type="alphaLcParenR"/>
            </a:pPr>
            <a:r>
              <a:rPr lang="en-US"/>
              <a:t>II nd </a:t>
            </a:r>
          </a:p>
          <a:p>
            <a:pPr marL="609600" indent="-609600">
              <a:buFontTx/>
              <a:buAutoNum type="alphaLcParenR"/>
            </a:pPr>
            <a:r>
              <a:rPr lang="en-US"/>
              <a:t>III rd </a:t>
            </a:r>
          </a:p>
          <a:p>
            <a:pPr marL="609600" indent="-609600">
              <a:buFontTx/>
              <a:buAutoNum type="alphaLcParenR"/>
            </a:pPr>
            <a:r>
              <a:rPr lang="en-US"/>
              <a:t>IV th </a:t>
            </a:r>
          </a:p>
          <a:p>
            <a:pPr marL="609600" indent="-609600">
              <a:buFontTx/>
              <a:buAutoNum type="alphaLcParenR"/>
            </a:pPr>
            <a:endParaRPr lang="en-US"/>
          </a:p>
          <a:p>
            <a:pPr marL="609600" indent="-609600">
              <a:buFontTx/>
              <a:buNone/>
            </a:pPr>
            <a:endParaRPr lang="en-US"/>
          </a:p>
          <a:p>
            <a:pPr marL="609600" indent="-60960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 calcmode="lin" valueType="num">
                                      <p:cBhvr>
                                        <p:cTn id="7" dur="500" fill="hold"/>
                                        <p:tgtEl>
                                          <p:spTgt spid="172035"/>
                                        </p:tgtEl>
                                        <p:attrNameLst>
                                          <p:attrName>ppt_w</p:attrName>
                                        </p:attrNameLst>
                                      </p:cBhvr>
                                      <p:tavLst>
                                        <p:tav tm="0">
                                          <p:val>
                                            <p:fltVal val="0"/>
                                          </p:val>
                                        </p:tav>
                                        <p:tav tm="100000">
                                          <p:val>
                                            <p:strVal val="#ppt_w"/>
                                          </p:val>
                                        </p:tav>
                                      </p:tavLst>
                                    </p:anim>
                                    <p:anim calcmode="lin" valueType="num">
                                      <p:cBhvr>
                                        <p:cTn id="8" dur="500" fill="hold"/>
                                        <p:tgtEl>
                                          <p:spTgt spid="172035"/>
                                        </p:tgtEl>
                                        <p:attrNameLst>
                                          <p:attrName>ppt_h</p:attrName>
                                        </p:attrNameLst>
                                      </p:cBhvr>
                                      <p:tavLst>
                                        <p:tav tm="0">
                                          <p:val>
                                            <p:fltVal val="0"/>
                                          </p:val>
                                        </p:tav>
                                        <p:tav tm="100000">
                                          <p:val>
                                            <p:strVal val="#ppt_h"/>
                                          </p:val>
                                        </p:tav>
                                      </p:tavLst>
                                    </p:anim>
                                    <p:anim calcmode="lin" valueType="num">
                                      <p:cBhvr>
                                        <p:cTn id="9" dur="500" fill="hold"/>
                                        <p:tgtEl>
                                          <p:spTgt spid="172035"/>
                                        </p:tgtEl>
                                        <p:attrNameLst>
                                          <p:attrName>style.rotation</p:attrName>
                                        </p:attrNameLst>
                                      </p:cBhvr>
                                      <p:tavLst>
                                        <p:tav tm="0">
                                          <p:val>
                                            <p:fltVal val="360"/>
                                          </p:val>
                                        </p:tav>
                                        <p:tav tm="100000">
                                          <p:val>
                                            <p:fltVal val="0"/>
                                          </p:val>
                                        </p:tav>
                                      </p:tavLst>
                                    </p:anim>
                                    <p:animEffect transition="in" filter="fade">
                                      <p:cBhvr>
                                        <p:cTn id="10"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60" name="Rectangle 4"/>
          <p:cNvSpPr>
            <a:spLocks noGrp="1" noChangeArrowheads="1"/>
          </p:cNvSpPr>
          <p:nvPr>
            <p:ph type="body" idx="1"/>
          </p:nvPr>
        </p:nvSpPr>
        <p:spPr>
          <a:xfrm>
            <a:off x="457200" y="457200"/>
            <a:ext cx="8229600" cy="4495800"/>
          </a:xfrm>
        </p:spPr>
        <p:txBody>
          <a:bodyPr/>
          <a:lstStyle/>
          <a:p>
            <a:pPr>
              <a:buFontTx/>
              <a:buNone/>
            </a:pPr>
            <a:r>
              <a:rPr lang="en-US"/>
              <a:t>By the beginning of the fourth month, the placenta has two components a) a fetal portion, formed by the chorion frondosum and b) a maternal portion by the decidua basalis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1981200" y="4267200"/>
            <a:ext cx="1876425" cy="579438"/>
          </a:xfrm>
          <a:prstGeom prst="rect">
            <a:avLst/>
          </a:prstGeom>
          <a:noFill/>
          <a:ln w="9525">
            <a:noFill/>
            <a:miter lim="800000"/>
            <a:headEnd/>
            <a:tailEnd/>
          </a:ln>
          <a:effectLst/>
        </p:spPr>
        <p:txBody>
          <a:bodyPr wrap="none">
            <a:spAutoFit/>
          </a:bodyPr>
          <a:lstStyle/>
          <a:p>
            <a:r>
              <a:rPr lang="en-US" sz="3200">
                <a:cs typeface="Times New Roman" pitchFamily="18" charset="0"/>
              </a:rPr>
              <a:t>Keratosis</a:t>
            </a:r>
          </a:p>
        </p:txBody>
      </p:sp>
      <p:pic>
        <p:nvPicPr>
          <p:cNvPr id="174084" name="Picture 4" descr="graviduterusthirdfourthmonth"/>
          <p:cNvPicPr>
            <a:picLocks noChangeAspect="1" noChangeArrowheads="1"/>
          </p:cNvPicPr>
          <p:nvPr>
            <p:ph sz="half" idx="2"/>
          </p:nvPr>
        </p:nvPicPr>
        <p:blipFill>
          <a:blip r:embed="rId2"/>
          <a:srcRect/>
          <a:stretch>
            <a:fillRect/>
          </a:stretch>
        </p:blipFill>
        <p:spPr>
          <a:xfrm>
            <a:off x="609600" y="381000"/>
            <a:ext cx="7848600" cy="60134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additive="base">
                                        <p:cTn id="7" dur="1000" fill="hold"/>
                                        <p:tgtEl>
                                          <p:spTgt spid="174083"/>
                                        </p:tgtEl>
                                        <p:attrNameLst>
                                          <p:attrName>ppt_x</p:attrName>
                                        </p:attrNameLst>
                                      </p:cBhvr>
                                      <p:tavLst>
                                        <p:tav tm="0">
                                          <p:val>
                                            <p:strVal val="0-#ppt_w/2"/>
                                          </p:val>
                                        </p:tav>
                                        <p:tav tm="100000">
                                          <p:val>
                                            <p:strVal val="#ppt_x"/>
                                          </p:val>
                                        </p:tav>
                                      </p:tavLst>
                                    </p:anim>
                                    <p:anim calcmode="lin" valueType="num">
                                      <p:cBhvr additive="base">
                                        <p:cTn id="8" dur="1000" fill="hold"/>
                                        <p:tgtEl>
                                          <p:spTgt spid="174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15" name="Rectangle 11"/>
          <p:cNvSpPr>
            <a:spLocks noGrp="1" noChangeArrowheads="1"/>
          </p:cNvSpPr>
          <p:nvPr>
            <p:ph type="title"/>
          </p:nvPr>
        </p:nvSpPr>
        <p:spPr/>
        <p:txBody>
          <a:bodyPr/>
          <a:lstStyle/>
          <a:p>
            <a:endParaRPr lang="en-US"/>
          </a:p>
        </p:txBody>
      </p:sp>
      <p:pic>
        <p:nvPicPr>
          <p:cNvPr id="175113" name="Picture 9" descr="55"/>
          <p:cNvPicPr>
            <a:picLocks noChangeAspect="1" noChangeArrowheads="1"/>
          </p:cNvPicPr>
          <p:nvPr>
            <p:ph sz="half" idx="1"/>
          </p:nvPr>
        </p:nvPicPr>
        <p:blipFill>
          <a:blip r:embed="rId2"/>
          <a:srcRect b="60880"/>
          <a:stretch>
            <a:fillRect/>
          </a:stretch>
        </p:blipFill>
        <p:spPr>
          <a:xfrm>
            <a:off x="0" y="0"/>
            <a:ext cx="3733800" cy="4525963"/>
          </a:xfrm>
          <a:noFill/>
          <a:ln/>
        </p:spPr>
      </p:pic>
      <p:pic>
        <p:nvPicPr>
          <p:cNvPr id="175114" name="Picture 10" descr="55"/>
          <p:cNvPicPr>
            <a:picLocks noChangeAspect="1" noChangeArrowheads="1"/>
          </p:cNvPicPr>
          <p:nvPr>
            <p:ph sz="half" idx="2"/>
          </p:nvPr>
        </p:nvPicPr>
        <p:blipFill>
          <a:blip r:embed="rId2"/>
          <a:srcRect t="51773" b="14581"/>
          <a:stretch>
            <a:fillRect/>
          </a:stretch>
        </p:blipFill>
        <p:spPr>
          <a:xfrm>
            <a:off x="3810000" y="3736975"/>
            <a:ext cx="5334000" cy="2613025"/>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762000" y="3810000"/>
            <a:ext cx="6172200" cy="579438"/>
          </a:xfrm>
          <a:prstGeom prst="rect">
            <a:avLst/>
          </a:prstGeom>
          <a:noFill/>
          <a:ln w="9525">
            <a:noFill/>
            <a:miter lim="800000"/>
            <a:headEnd/>
            <a:tailEnd/>
          </a:ln>
          <a:effectLst/>
        </p:spPr>
        <p:txBody>
          <a:bodyPr>
            <a:spAutoFit/>
          </a:bodyPr>
          <a:lstStyle/>
          <a:p>
            <a:pPr>
              <a:spcBef>
                <a:spcPct val="50000"/>
              </a:spcBef>
            </a:pPr>
            <a:r>
              <a:rPr lang="en-US" sz="3200"/>
              <a:t>25 cm</a:t>
            </a:r>
          </a:p>
        </p:txBody>
      </p:sp>
      <p:sp>
        <p:nvSpPr>
          <p:cNvPr id="3077" name="Rectangle 5"/>
          <p:cNvSpPr>
            <a:spLocks noGrp="1" noChangeArrowheads="1"/>
          </p:cNvSpPr>
          <p:nvPr>
            <p:ph type="body" idx="1"/>
          </p:nvPr>
        </p:nvSpPr>
        <p:spPr>
          <a:xfrm>
            <a:off x="381000" y="533400"/>
            <a:ext cx="8229600" cy="4495800"/>
          </a:xfrm>
        </p:spPr>
        <p:txBody>
          <a:bodyPr/>
          <a:lstStyle/>
          <a:p>
            <a:pPr>
              <a:buFontTx/>
              <a:buNone/>
            </a:pPr>
            <a:r>
              <a:rPr lang="en-US"/>
              <a:t>Length of oesophagus is</a:t>
            </a:r>
          </a:p>
          <a:p>
            <a:r>
              <a:rPr lang="en-US"/>
              <a:t>25 cm</a:t>
            </a:r>
          </a:p>
          <a:p>
            <a:r>
              <a:rPr lang="en-US"/>
              <a:t>30 cm</a:t>
            </a:r>
          </a:p>
          <a:p>
            <a:r>
              <a:rPr lang="en-US"/>
              <a:t>20 cm</a:t>
            </a:r>
          </a:p>
          <a:p>
            <a:r>
              <a:rPr lang="en-US"/>
              <a:t>15 cm</a:t>
            </a:r>
          </a:p>
          <a:p>
            <a:pPr>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1000" fill="hold"/>
                                        <p:tgtEl>
                                          <p:spTgt spid="3076"/>
                                        </p:tgtEl>
                                        <p:attrNameLst>
                                          <p:attrName>ppt_x</p:attrName>
                                        </p:attrNameLst>
                                      </p:cBhvr>
                                      <p:tavLst>
                                        <p:tav tm="0">
                                          <p:val>
                                            <p:strVal val="0-#ppt_w/2"/>
                                          </p:val>
                                        </p:tav>
                                        <p:tav tm="100000">
                                          <p:val>
                                            <p:strVal val="#ppt_x"/>
                                          </p:val>
                                        </p:tav>
                                      </p:tavLst>
                                    </p:anim>
                                    <p:anim calcmode="lin" valueType="num">
                                      <p:cBhvr additive="base">
                                        <p:cTn id="8"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1+#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6" grpId="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457200"/>
            <a:ext cx="8229600" cy="4495800"/>
          </a:xfrm>
        </p:spPr>
        <p:txBody>
          <a:bodyPr/>
          <a:lstStyle/>
          <a:p>
            <a:pPr marL="609600" indent="-609600">
              <a:buFontTx/>
              <a:buNone/>
            </a:pPr>
            <a:r>
              <a:rPr lang="en-US"/>
              <a:t>	somatostatin is secreted by  </a:t>
            </a:r>
          </a:p>
          <a:p>
            <a:pPr marL="609600" indent="-609600">
              <a:buFontTx/>
              <a:buNone/>
            </a:pPr>
            <a:r>
              <a:rPr lang="en-US">
                <a:cs typeface="Times New Roman" pitchFamily="18" charset="0"/>
              </a:rPr>
              <a:t>	a)</a:t>
            </a:r>
            <a:r>
              <a:rPr lang="en-US">
                <a:latin typeface="Times New Roman" pitchFamily="18" charset="0"/>
                <a:cs typeface="Times New Roman" pitchFamily="18" charset="0"/>
              </a:rPr>
              <a:t>      A</a:t>
            </a:r>
            <a:r>
              <a:rPr lang="en-US">
                <a:cs typeface="Times New Roman" pitchFamily="18" charset="0"/>
              </a:rPr>
              <a:t>lpha cells</a:t>
            </a:r>
          </a:p>
          <a:p>
            <a:pPr marL="609600" indent="-609600">
              <a:buFontTx/>
              <a:buNone/>
            </a:pPr>
            <a:r>
              <a:rPr lang="en-US">
                <a:cs typeface="Times New Roman" pitchFamily="18" charset="0"/>
              </a:rPr>
              <a:t>	b)</a:t>
            </a:r>
            <a:r>
              <a:rPr lang="en-US">
                <a:latin typeface="Times New Roman" pitchFamily="18" charset="0"/>
                <a:cs typeface="Times New Roman" pitchFamily="18" charset="0"/>
              </a:rPr>
              <a:t>      B</a:t>
            </a:r>
            <a:r>
              <a:rPr lang="en-US">
                <a:cs typeface="Times New Roman" pitchFamily="18" charset="0"/>
              </a:rPr>
              <a:t>eta cells</a:t>
            </a:r>
          </a:p>
          <a:p>
            <a:pPr marL="609600" indent="-609600">
              <a:buFontTx/>
              <a:buNone/>
            </a:pPr>
            <a:r>
              <a:rPr lang="en-US">
                <a:cs typeface="Times New Roman" pitchFamily="18" charset="0"/>
              </a:rPr>
              <a:t>	c)</a:t>
            </a:r>
            <a:r>
              <a:rPr lang="en-US">
                <a:latin typeface="Times New Roman" pitchFamily="18" charset="0"/>
                <a:cs typeface="Times New Roman" pitchFamily="18" charset="0"/>
              </a:rPr>
              <a:t>      F cells</a:t>
            </a:r>
            <a:endParaRPr lang="en-US">
              <a:cs typeface="Times New Roman" pitchFamily="18" charset="0"/>
            </a:endParaRPr>
          </a:p>
          <a:p>
            <a:pPr marL="609600" indent="-609600">
              <a:buFontTx/>
              <a:buNone/>
            </a:pPr>
            <a:r>
              <a:rPr lang="en-US">
                <a:cs typeface="Times New Roman" pitchFamily="18" charset="0"/>
              </a:rPr>
              <a:t>	d)</a:t>
            </a:r>
            <a:r>
              <a:rPr lang="en-US">
                <a:latin typeface="Times New Roman" pitchFamily="18" charset="0"/>
                <a:cs typeface="Times New Roman" pitchFamily="18" charset="0"/>
              </a:rPr>
              <a:t>      Delta cells</a:t>
            </a:r>
            <a:endParaRPr lang="en-US">
              <a:cs typeface="Times New Roman" pitchFamily="18" charset="0"/>
            </a:endParaRPr>
          </a:p>
        </p:txBody>
      </p:sp>
      <p:sp>
        <p:nvSpPr>
          <p:cNvPr id="176131" name="Rectangle 3"/>
          <p:cNvSpPr>
            <a:spLocks noChangeArrowheads="1"/>
          </p:cNvSpPr>
          <p:nvPr/>
        </p:nvSpPr>
        <p:spPr bwMode="auto">
          <a:xfrm>
            <a:off x="1981200" y="3733800"/>
            <a:ext cx="1912938" cy="579438"/>
          </a:xfrm>
          <a:prstGeom prst="rect">
            <a:avLst/>
          </a:prstGeom>
          <a:noFill/>
          <a:ln w="9525">
            <a:noFill/>
            <a:miter lim="800000"/>
            <a:headEnd/>
            <a:tailEnd/>
          </a:ln>
          <a:effectLst/>
        </p:spPr>
        <p:txBody>
          <a:bodyPr wrap="none">
            <a:spAutoFit/>
          </a:bodyPr>
          <a:lstStyle/>
          <a:p>
            <a:r>
              <a:rPr lang="en-US" sz="3200">
                <a:latin typeface="Times New Roman" pitchFamily="18" charset="0"/>
                <a:cs typeface="Times New Roman" pitchFamily="18" charset="0"/>
              </a:rPr>
              <a:t>Delta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anim calcmode="lin" valueType="num">
                                      <p:cBhvr additive="base">
                                        <p:cTn id="7" dur="1000" fill="hold"/>
                                        <p:tgtEl>
                                          <p:spTgt spid="176131"/>
                                        </p:tgtEl>
                                        <p:attrNameLst>
                                          <p:attrName>ppt_x</p:attrName>
                                        </p:attrNameLst>
                                      </p:cBhvr>
                                      <p:tavLst>
                                        <p:tav tm="0">
                                          <p:val>
                                            <p:strVal val="0-#ppt_w/2"/>
                                          </p:val>
                                        </p:tav>
                                        <p:tav tm="100000">
                                          <p:val>
                                            <p:strVal val="#ppt_x"/>
                                          </p:val>
                                        </p:tav>
                                      </p:tavLst>
                                    </p:anim>
                                    <p:anim calcmode="lin" valueType="num">
                                      <p:cBhvr additive="base">
                                        <p:cTn id="8" dur="1000" fill="hold"/>
                                        <p:tgtEl>
                                          <p:spTgt spid="176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6" name="Rectangle 4"/>
          <p:cNvSpPr>
            <a:spLocks noGrp="1" noChangeArrowheads="1"/>
          </p:cNvSpPr>
          <p:nvPr>
            <p:ph type="body" idx="1"/>
          </p:nvPr>
        </p:nvSpPr>
        <p:spPr>
          <a:xfrm>
            <a:off x="609600" y="0"/>
            <a:ext cx="8229600" cy="6019800"/>
          </a:xfrm>
        </p:spPr>
        <p:txBody>
          <a:bodyPr/>
          <a:lstStyle/>
          <a:p>
            <a:pPr marL="609600" indent="-609600">
              <a:lnSpc>
                <a:spcPct val="80000"/>
              </a:lnSpc>
              <a:buFont typeface="Wingdings" pitchFamily="2" charset="2"/>
              <a:buNone/>
            </a:pPr>
            <a:r>
              <a:rPr lang="en-US" sz="2400"/>
              <a:t>	</a:t>
            </a:r>
          </a:p>
          <a:p>
            <a:pPr marL="609600" indent="-609600">
              <a:lnSpc>
                <a:spcPct val="80000"/>
              </a:lnSpc>
              <a:buFont typeface="Wingdings" pitchFamily="2" charset="2"/>
              <a:buNone/>
            </a:pPr>
            <a:r>
              <a:rPr lang="en-US">
                <a:cs typeface="Arial" charset="0"/>
              </a:rPr>
              <a:t>The cells which make up the pancreatic islets (islets of Langerhans) are found in clusters .</a:t>
            </a:r>
          </a:p>
          <a:p>
            <a:pPr marL="609600" indent="-609600">
              <a:lnSpc>
                <a:spcPct val="80000"/>
              </a:lnSpc>
              <a:buFont typeface="Wingdings" pitchFamily="2" charset="2"/>
              <a:buNone/>
            </a:pPr>
            <a:endParaRPr lang="en-US">
              <a:cs typeface="Arial" charset="0"/>
            </a:endParaRPr>
          </a:p>
          <a:p>
            <a:pPr marL="609600" indent="-609600">
              <a:lnSpc>
                <a:spcPct val="80000"/>
              </a:lnSpc>
              <a:buFont typeface="Wingdings" pitchFamily="2" charset="2"/>
              <a:buNone/>
            </a:pPr>
            <a:endParaRPr lang="en-US">
              <a:cs typeface="Arial" charset="0"/>
            </a:endParaRPr>
          </a:p>
          <a:p>
            <a:pPr marL="609600" indent="-609600">
              <a:lnSpc>
                <a:spcPct val="80000"/>
              </a:lnSpc>
              <a:buFont typeface="Wingdings" pitchFamily="2" charset="2"/>
              <a:buNone/>
            </a:pPr>
            <a:r>
              <a:rPr lang="en-US">
                <a:cs typeface="Arial" charset="0"/>
              </a:rPr>
              <a:t>	they are distributed irregularly throughout the substance of the pancreas</a:t>
            </a:r>
          </a:p>
          <a:p>
            <a:pPr marL="609600" indent="-609600">
              <a:lnSpc>
                <a:spcPct val="80000"/>
              </a:lnSpc>
              <a:buFont typeface="Wingdings" pitchFamily="2" charset="2"/>
              <a:buNone/>
            </a:pPr>
            <a:endParaRPr lang="en-US">
              <a:cs typeface="Arial" charset="0"/>
            </a:endParaRPr>
          </a:p>
          <a:p>
            <a:pPr marL="609600" indent="-609600">
              <a:lnSpc>
                <a:spcPct val="80000"/>
              </a:lnSpc>
              <a:buFont typeface="Wingdings" pitchFamily="2" charset="2"/>
              <a:buNone/>
            </a:pPr>
            <a:r>
              <a:rPr lang="en-US">
                <a:cs typeface="Arial" charset="0"/>
              </a:rPr>
              <a:t>	3 main types of cells </a:t>
            </a:r>
          </a:p>
          <a:p>
            <a:pPr marL="609600" indent="-609600">
              <a:lnSpc>
                <a:spcPct val="80000"/>
              </a:lnSpc>
              <a:buFont typeface="Wingdings" pitchFamily="2" charset="2"/>
              <a:buNone/>
            </a:pPr>
            <a:endParaRPr lang="en-US">
              <a:cs typeface="Arial" charset="0"/>
            </a:endParaRPr>
          </a:p>
          <a:p>
            <a:pPr marL="609600" indent="-609600">
              <a:lnSpc>
                <a:spcPct val="80000"/>
              </a:lnSpc>
              <a:buFont typeface="Wingdings" pitchFamily="2" charset="2"/>
              <a:buNone/>
            </a:pPr>
            <a:r>
              <a:rPr lang="en-US">
                <a:cs typeface="Arial" charset="0"/>
              </a:rPr>
              <a:t>	</a:t>
            </a:r>
            <a:r>
              <a:rPr lang="el-GR">
                <a:cs typeface="Arial" charset="0"/>
              </a:rPr>
              <a:t>α</a:t>
            </a:r>
            <a:r>
              <a:rPr lang="en-US">
                <a:cs typeface="Arial" charset="0"/>
              </a:rPr>
              <a:t> cells secrete glucagon</a:t>
            </a:r>
          </a:p>
          <a:p>
            <a:pPr marL="609600" indent="-609600">
              <a:lnSpc>
                <a:spcPct val="80000"/>
              </a:lnSpc>
              <a:buFont typeface="Wingdings" pitchFamily="2" charset="2"/>
              <a:buNone/>
            </a:pPr>
            <a:r>
              <a:rPr lang="en-US">
                <a:cs typeface="Arial" charset="0"/>
              </a:rPr>
              <a:t>	</a:t>
            </a:r>
            <a:r>
              <a:rPr lang="el-GR">
                <a:cs typeface="Arial" charset="0"/>
              </a:rPr>
              <a:t>β</a:t>
            </a:r>
            <a:r>
              <a:rPr lang="en-US">
                <a:cs typeface="Arial" charset="0"/>
              </a:rPr>
              <a:t> cells secrete insulin</a:t>
            </a:r>
          </a:p>
          <a:p>
            <a:pPr marL="609600" indent="-609600">
              <a:lnSpc>
                <a:spcPct val="80000"/>
              </a:lnSpc>
              <a:buFont typeface="Wingdings" pitchFamily="2" charset="2"/>
              <a:buNone/>
            </a:pPr>
            <a:r>
              <a:rPr lang="en-US">
                <a:cs typeface="Arial" charset="0"/>
              </a:rPr>
              <a:t>	</a:t>
            </a:r>
            <a:r>
              <a:rPr lang="el-GR">
                <a:cs typeface="Arial" charset="0"/>
              </a:rPr>
              <a:t>δ</a:t>
            </a:r>
            <a:r>
              <a:rPr lang="en-US">
                <a:cs typeface="Arial" charset="0"/>
              </a:rPr>
              <a:t> cells secrete several substances including Somatostatin</a:t>
            </a:r>
            <a:endParaRPr lang="el-GR">
              <a:cs typeface="Arial" charset="0"/>
            </a:endParaRPr>
          </a:p>
          <a:p>
            <a:pPr marL="609600" indent="-609600">
              <a:lnSpc>
                <a:spcPct val="80000"/>
              </a:lnSpc>
              <a:buFont typeface="Wingdings" pitchFamily="2" charset="2"/>
              <a:buNone/>
            </a:pPr>
            <a:endParaRPr lang="el-GR">
              <a:cs typeface="Arial" charset="0"/>
            </a:endParaRPr>
          </a:p>
          <a:p>
            <a:pPr marL="609600" indent="-609600">
              <a:lnSpc>
                <a:spcPct val="80000"/>
              </a:lnSpc>
              <a:buFont typeface="Wingdings" pitchFamily="2" charset="2"/>
              <a:buNone/>
            </a:pPr>
            <a:endParaRPr lang="el-GR">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457200" y="838200"/>
            <a:ext cx="8229600" cy="4495800"/>
          </a:xfrm>
        </p:spPr>
        <p:txBody>
          <a:bodyPr/>
          <a:lstStyle/>
          <a:p>
            <a:pPr marL="609600" indent="-609600">
              <a:buFontTx/>
              <a:buNone/>
            </a:pPr>
            <a:r>
              <a:rPr lang="en-US"/>
              <a:t>	Abdominal cavity contains all except</a:t>
            </a:r>
          </a:p>
          <a:p>
            <a:pPr marL="609600" indent="-609600">
              <a:buFontTx/>
              <a:buNone/>
            </a:pPr>
            <a:r>
              <a:rPr lang="en-US"/>
              <a:t>  </a:t>
            </a:r>
          </a:p>
          <a:p>
            <a:pPr marL="990600" lvl="1" indent="-533400"/>
            <a:r>
              <a:rPr lang="en-US"/>
              <a:t>Kidneys</a:t>
            </a:r>
          </a:p>
          <a:p>
            <a:pPr marL="990600" lvl="1" indent="-533400"/>
            <a:r>
              <a:rPr lang="en-US"/>
              <a:t>Urinary Bladder </a:t>
            </a:r>
          </a:p>
          <a:p>
            <a:pPr marL="990600" lvl="1" indent="-533400"/>
            <a:r>
              <a:rPr lang="en-US"/>
              <a:t>Small intestine</a:t>
            </a:r>
          </a:p>
          <a:p>
            <a:pPr marL="990600" lvl="1" indent="-533400"/>
            <a:r>
              <a:rPr lang="en-US"/>
              <a:t>Large intestine</a:t>
            </a:r>
            <a:r>
              <a:rPr lang="en-US" sz="3200"/>
              <a:t> </a:t>
            </a:r>
          </a:p>
        </p:txBody>
      </p:sp>
      <p:sp>
        <p:nvSpPr>
          <p:cNvPr id="178179" name="Rectangle 3"/>
          <p:cNvSpPr>
            <a:spLocks noChangeArrowheads="1"/>
          </p:cNvSpPr>
          <p:nvPr/>
        </p:nvSpPr>
        <p:spPr bwMode="auto">
          <a:xfrm>
            <a:off x="1295400" y="4419600"/>
            <a:ext cx="3003550" cy="579438"/>
          </a:xfrm>
          <a:prstGeom prst="rect">
            <a:avLst/>
          </a:prstGeom>
          <a:noFill/>
          <a:ln w="9525">
            <a:noFill/>
            <a:miter lim="800000"/>
            <a:headEnd/>
            <a:tailEnd/>
          </a:ln>
          <a:effectLst/>
        </p:spPr>
        <p:txBody>
          <a:bodyPr wrap="none">
            <a:spAutoFit/>
          </a:bodyPr>
          <a:lstStyle/>
          <a:p>
            <a:r>
              <a:rPr lang="en-US" sz="3200"/>
              <a:t>Urinary Bladder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animScale>
                                      <p:cBhvr>
                                        <p:cTn id="7" dur="1000" decel="50000" fill="hold">
                                          <p:stCondLst>
                                            <p:cond delay="0"/>
                                          </p:stCondLst>
                                        </p:cTn>
                                        <p:tgtEl>
                                          <p:spTgt spid="1781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8179"/>
                                        </p:tgtEl>
                                        <p:attrNameLst>
                                          <p:attrName>ppt_x</p:attrName>
                                          <p:attrName>ppt_y</p:attrName>
                                        </p:attrNameLst>
                                      </p:cBhvr>
                                    </p:animMotion>
                                    <p:animEffect transition="in" filter="fade">
                                      <p:cBhvr>
                                        <p:cTn id="9" dur="10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533400" y="2209800"/>
            <a:ext cx="8229600" cy="1371600"/>
          </a:xfrm>
        </p:spPr>
        <p:txBody>
          <a:bodyPr/>
          <a:lstStyle/>
          <a:p>
            <a:pPr marL="990600" lvl="1" indent="-533400">
              <a:buFontTx/>
              <a:buNone/>
            </a:pPr>
            <a:r>
              <a:rPr lang="en-US"/>
              <a:t>Urinary bladder is contained in the pelvic cavity</a:t>
            </a:r>
            <a:endParaRPr lang="en-US" sz="3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990600" y="4114800"/>
            <a:ext cx="3003550" cy="1092200"/>
          </a:xfrm>
          <a:prstGeom prst="rect">
            <a:avLst/>
          </a:prstGeom>
          <a:noFill/>
          <a:ln w="9525">
            <a:noFill/>
            <a:miter lim="800000"/>
            <a:headEnd/>
            <a:tailEnd/>
          </a:ln>
          <a:effectLst/>
        </p:spPr>
        <p:txBody>
          <a:bodyPr wrap="none">
            <a:spAutoFit/>
          </a:bodyPr>
          <a:lstStyle/>
          <a:p>
            <a:pPr marL="342900" indent="-342900">
              <a:spcBef>
                <a:spcPct val="20000"/>
              </a:spcBef>
              <a:buClr>
                <a:schemeClr val="tx2"/>
              </a:buClr>
            </a:pPr>
            <a:r>
              <a:rPr lang="en-US" sz="3200"/>
              <a:t>Adductor brevis</a:t>
            </a:r>
          </a:p>
          <a:p>
            <a:pPr marL="342900" indent="-342900">
              <a:spcBef>
                <a:spcPct val="20000"/>
              </a:spcBef>
              <a:buClr>
                <a:schemeClr val="tx2"/>
              </a:buClr>
              <a:buFontTx/>
              <a:buChar char="•"/>
            </a:pPr>
            <a:endParaRPr lang="en-US" sz="2800"/>
          </a:p>
        </p:txBody>
      </p:sp>
      <p:sp>
        <p:nvSpPr>
          <p:cNvPr id="180229" name="Rectangle 5"/>
          <p:cNvSpPr>
            <a:spLocks noGrp="1" noChangeArrowheads="1"/>
          </p:cNvSpPr>
          <p:nvPr>
            <p:ph type="body" idx="1"/>
          </p:nvPr>
        </p:nvSpPr>
        <p:spPr>
          <a:xfrm>
            <a:off x="609600" y="381000"/>
            <a:ext cx="8229600" cy="4495800"/>
          </a:xfrm>
        </p:spPr>
        <p:txBody>
          <a:bodyPr/>
          <a:lstStyle/>
          <a:p>
            <a:pPr marL="609600" indent="-609600">
              <a:buFontTx/>
              <a:buNone/>
            </a:pPr>
            <a:r>
              <a:rPr lang="en-US"/>
              <a:t>Floor of the femoral Triangle is not formed by </a:t>
            </a:r>
          </a:p>
          <a:p>
            <a:pPr marL="609600" indent="-609600">
              <a:buFontTx/>
              <a:buAutoNum type="alphaLcParenR"/>
            </a:pPr>
            <a:r>
              <a:rPr lang="en-US"/>
              <a:t>Pectineus</a:t>
            </a:r>
          </a:p>
          <a:p>
            <a:pPr marL="609600" indent="-609600">
              <a:buFontTx/>
              <a:buAutoNum type="alphaLcParenR"/>
            </a:pPr>
            <a:r>
              <a:rPr lang="en-US"/>
              <a:t>Adductor longus</a:t>
            </a:r>
          </a:p>
          <a:p>
            <a:pPr marL="609600" indent="-609600">
              <a:buFontTx/>
              <a:buAutoNum type="alphaLcParenR"/>
            </a:pPr>
            <a:r>
              <a:rPr lang="en-US"/>
              <a:t>Iliacus</a:t>
            </a:r>
          </a:p>
          <a:p>
            <a:pPr marL="609600" indent="-609600">
              <a:buFontTx/>
              <a:buAutoNum type="alphaLcParenR"/>
            </a:pPr>
            <a:r>
              <a:rPr lang="en-US"/>
              <a:t>Adductor brevis</a:t>
            </a:r>
          </a:p>
          <a:p>
            <a:pPr marL="609600" indent="-60960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Scale>
                                      <p:cBhvr>
                                        <p:cTn id="7" dur="1000" decel="50000" fill="hold">
                                          <p:stCondLst>
                                            <p:cond delay="0"/>
                                          </p:stCondLst>
                                        </p:cTn>
                                        <p:tgtEl>
                                          <p:spTgt spid="1802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0227"/>
                                        </p:tgtEl>
                                        <p:attrNameLst>
                                          <p:attrName>ppt_x</p:attrName>
                                          <p:attrName>ppt_y</p:attrName>
                                        </p:attrNameLst>
                                      </p:cBhvr>
                                    </p:animMotion>
                                    <p:animEffect transition="in" filter="fade">
                                      <p:cBhvr>
                                        <p:cTn id="9" dur="1000"/>
                                        <p:tgtEl>
                                          <p:spTgt spid="18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1253" name="Picture 5"/>
          <p:cNvPicPr>
            <a:picLocks noChangeAspect="1" noChangeArrowheads="1"/>
          </p:cNvPicPr>
          <p:nvPr>
            <p:ph/>
          </p:nvPr>
        </p:nvPicPr>
        <p:blipFill>
          <a:blip r:embed="rId2"/>
          <a:srcRect l="12997" r="24016" b="20000"/>
          <a:stretch>
            <a:fillRect/>
          </a:stretch>
        </p:blipFill>
        <p:spPr>
          <a:xfrm>
            <a:off x="990600" y="127000"/>
            <a:ext cx="7010400" cy="667702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2277" name="Picture 5"/>
          <p:cNvPicPr>
            <a:picLocks noChangeAspect="1" noChangeArrowheads="1"/>
          </p:cNvPicPr>
          <p:nvPr>
            <p:ph/>
          </p:nvPr>
        </p:nvPicPr>
        <p:blipFill>
          <a:blip r:embed="rId2"/>
          <a:srcRect l="14018" r="24995" b="20667"/>
          <a:stretch>
            <a:fillRect/>
          </a:stretch>
        </p:blipFill>
        <p:spPr>
          <a:xfrm>
            <a:off x="1143000" y="242888"/>
            <a:ext cx="6781800" cy="6615112"/>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3301" name="Picture 5"/>
          <p:cNvPicPr>
            <a:picLocks noChangeAspect="1" noChangeArrowheads="1"/>
          </p:cNvPicPr>
          <p:nvPr>
            <p:ph/>
          </p:nvPr>
        </p:nvPicPr>
        <p:blipFill>
          <a:blip r:embed="rId2"/>
          <a:srcRect l="14018" r="28993" b="20667"/>
          <a:stretch>
            <a:fillRect/>
          </a:stretch>
        </p:blipFill>
        <p:spPr>
          <a:xfrm>
            <a:off x="990600" y="0"/>
            <a:ext cx="6570663" cy="68580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25" name="Picture 5"/>
          <p:cNvPicPr>
            <a:picLocks noChangeAspect="1" noChangeArrowheads="1"/>
          </p:cNvPicPr>
          <p:nvPr>
            <p:ph/>
          </p:nvPr>
        </p:nvPicPr>
        <p:blipFill>
          <a:blip r:embed="rId2"/>
          <a:srcRect l="10019" r="19995" b="20667"/>
          <a:stretch>
            <a:fillRect/>
          </a:stretch>
        </p:blipFill>
        <p:spPr>
          <a:xfrm>
            <a:off x="685800" y="315913"/>
            <a:ext cx="7696200" cy="6542087"/>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457200" y="838200"/>
            <a:ext cx="8229600" cy="4495800"/>
          </a:xfrm>
        </p:spPr>
        <p:txBody>
          <a:bodyPr/>
          <a:lstStyle/>
          <a:p>
            <a:pPr marL="609600" indent="-609600">
              <a:buFontTx/>
              <a:buNone/>
            </a:pPr>
            <a:r>
              <a:rPr lang="en-US"/>
              <a:t>	All are major salivary glands except</a:t>
            </a:r>
          </a:p>
          <a:p>
            <a:pPr marL="990600" lvl="1" indent="-533400"/>
            <a:r>
              <a:rPr lang="en-US"/>
              <a:t>Parotid </a:t>
            </a:r>
          </a:p>
          <a:p>
            <a:pPr marL="990600" lvl="1" indent="-533400"/>
            <a:r>
              <a:rPr lang="en-US"/>
              <a:t>Buccal</a:t>
            </a:r>
          </a:p>
          <a:p>
            <a:pPr marL="990600" lvl="1" indent="-533400"/>
            <a:r>
              <a:rPr lang="en-US"/>
              <a:t>Submandibular</a:t>
            </a:r>
          </a:p>
          <a:p>
            <a:pPr marL="990600" lvl="1" indent="-533400"/>
            <a:r>
              <a:rPr lang="en-US"/>
              <a:t>sublingual</a:t>
            </a:r>
            <a:r>
              <a:rPr lang="en-US" sz="3200"/>
              <a:t> </a:t>
            </a:r>
          </a:p>
        </p:txBody>
      </p:sp>
      <p:sp>
        <p:nvSpPr>
          <p:cNvPr id="185347" name="Rectangle 3"/>
          <p:cNvSpPr>
            <a:spLocks noChangeArrowheads="1"/>
          </p:cNvSpPr>
          <p:nvPr/>
        </p:nvSpPr>
        <p:spPr bwMode="auto">
          <a:xfrm>
            <a:off x="1066800" y="3810000"/>
            <a:ext cx="1709738" cy="1031875"/>
          </a:xfrm>
          <a:prstGeom prst="rect">
            <a:avLst/>
          </a:prstGeom>
          <a:noFill/>
          <a:ln w="9525">
            <a:noFill/>
            <a:miter lim="800000"/>
            <a:headEnd/>
            <a:tailEnd/>
          </a:ln>
          <a:effectLst/>
        </p:spPr>
        <p:txBody>
          <a:bodyPr wrap="none">
            <a:spAutoFit/>
          </a:bodyPr>
          <a:lstStyle/>
          <a:p>
            <a:pPr lvl="1">
              <a:spcBef>
                <a:spcPct val="20000"/>
              </a:spcBef>
            </a:pPr>
            <a:r>
              <a:rPr lang="en-US" sz="2800"/>
              <a:t>Buccal</a:t>
            </a:r>
          </a:p>
          <a:p>
            <a:pPr lvl="1">
              <a:spcBef>
                <a:spcPct val="20000"/>
              </a:spcBef>
              <a:buFontTx/>
              <a:buChar cha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p:cTn id="7" dur="500" fill="hold"/>
                                        <p:tgtEl>
                                          <p:spTgt spid="185347"/>
                                        </p:tgtEl>
                                        <p:attrNameLst>
                                          <p:attrName>ppt_w</p:attrName>
                                        </p:attrNameLst>
                                      </p:cBhvr>
                                      <p:tavLst>
                                        <p:tav tm="0">
                                          <p:val>
                                            <p:fltVal val="0"/>
                                          </p:val>
                                        </p:tav>
                                        <p:tav tm="100000">
                                          <p:val>
                                            <p:strVal val="#ppt_w"/>
                                          </p:val>
                                        </p:tav>
                                      </p:tavLst>
                                    </p:anim>
                                    <p:anim calcmode="lin" valueType="num">
                                      <p:cBhvr>
                                        <p:cTn id="8" dur="500" fill="hold"/>
                                        <p:tgtEl>
                                          <p:spTgt spid="185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143000" y="4343400"/>
            <a:ext cx="3565525" cy="1128713"/>
          </a:xfrm>
          <a:prstGeom prst="rect">
            <a:avLst/>
          </a:prstGeom>
          <a:noFill/>
          <a:ln w="9525">
            <a:noFill/>
            <a:miter lim="800000"/>
            <a:headEnd/>
            <a:tailEnd/>
          </a:ln>
          <a:effectLst/>
        </p:spPr>
        <p:txBody>
          <a:bodyPr wrap="none">
            <a:spAutoFit/>
          </a:bodyPr>
          <a:lstStyle/>
          <a:p>
            <a:r>
              <a:rPr lang="en-US" sz="3200"/>
              <a:t>Ligamentum Teres</a:t>
            </a:r>
            <a:endParaRPr lang="en-US" sz="3200">
              <a:cs typeface="Times New Roman" pitchFamily="18" charset="0"/>
            </a:endParaRPr>
          </a:p>
          <a:p>
            <a:endParaRPr lang="en-US" sz="3600"/>
          </a:p>
        </p:txBody>
      </p:sp>
      <p:sp>
        <p:nvSpPr>
          <p:cNvPr id="4101" name="Rectangle 5"/>
          <p:cNvSpPr>
            <a:spLocks noGrp="1" noChangeArrowheads="1"/>
          </p:cNvSpPr>
          <p:nvPr>
            <p:ph type="body" idx="1"/>
          </p:nvPr>
        </p:nvSpPr>
        <p:spPr>
          <a:xfrm>
            <a:off x="457200" y="685800"/>
            <a:ext cx="8229600" cy="4495800"/>
          </a:xfrm>
        </p:spPr>
        <p:txBody>
          <a:bodyPr/>
          <a:lstStyle/>
          <a:p>
            <a:pPr marL="609600" indent="-609600"/>
            <a:r>
              <a:rPr lang="en-US"/>
              <a:t>The liver is divided into Rt. Lobe and Lt.Lobe by</a:t>
            </a:r>
          </a:p>
          <a:p>
            <a:pPr marL="609600" indent="-609600">
              <a:buFontTx/>
              <a:buAutoNum type="alphaLcParenR"/>
            </a:pPr>
            <a:r>
              <a:rPr lang="en-US"/>
              <a:t>Ligamentum Teres</a:t>
            </a:r>
          </a:p>
          <a:p>
            <a:pPr marL="609600" indent="-609600">
              <a:buFontTx/>
              <a:buAutoNum type="alphaLcParenR"/>
            </a:pPr>
            <a:r>
              <a:rPr lang="en-US"/>
              <a:t>Round ligament</a:t>
            </a:r>
          </a:p>
          <a:p>
            <a:pPr marL="609600" indent="-609600">
              <a:buFontTx/>
              <a:buAutoNum type="alphaLcParenR"/>
            </a:pPr>
            <a:r>
              <a:rPr lang="en-US"/>
              <a:t>Falciform ligament</a:t>
            </a:r>
          </a:p>
          <a:p>
            <a:pPr marL="609600" indent="-609600">
              <a:buFontTx/>
              <a:buAutoNum type="alphaLcParenR"/>
            </a:pPr>
            <a:r>
              <a:rPr lang="en-US"/>
              <a:t>Coronary ligament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1000" fill="hold"/>
                                        <p:tgtEl>
                                          <p:spTgt spid="4100"/>
                                        </p:tgtEl>
                                        <p:attrNameLst>
                                          <p:attrName>ppt_x</p:attrName>
                                        </p:attrNameLst>
                                      </p:cBhvr>
                                      <p:tavLst>
                                        <p:tav tm="0">
                                          <p:val>
                                            <p:strVal val="0-#ppt_w/2"/>
                                          </p:val>
                                        </p:tav>
                                        <p:tav tm="100000">
                                          <p:val>
                                            <p:strVal val="#ppt_x"/>
                                          </p:val>
                                        </p:tav>
                                      </p:tavLst>
                                    </p:anim>
                                    <p:anim calcmode="lin" valueType="num">
                                      <p:cBhvr additive="base">
                                        <p:cTn id="8" dur="10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endParaRPr lang="en-US"/>
          </a:p>
        </p:txBody>
      </p:sp>
      <p:pic>
        <p:nvPicPr>
          <p:cNvPr id="214019" name="Picture 3"/>
          <p:cNvPicPr>
            <a:picLocks noChangeAspect="1" noChangeArrowheads="1"/>
          </p:cNvPicPr>
          <p:nvPr>
            <p:ph type="body" idx="1"/>
          </p:nvPr>
        </p:nvPicPr>
        <p:blipFill>
          <a:blip r:embed="rId2"/>
          <a:srcRect l="17592" r="27779" b="20869"/>
          <a:stretch>
            <a:fillRect/>
          </a:stretch>
        </p:blipFill>
        <p:spPr>
          <a:xfrm>
            <a:off x="0" y="-990600"/>
            <a:ext cx="8458200" cy="8153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6373" name="Picture 5"/>
          <p:cNvPicPr>
            <a:picLocks noChangeAspect="1" noChangeArrowheads="1"/>
          </p:cNvPicPr>
          <p:nvPr>
            <p:ph/>
          </p:nvPr>
        </p:nvPicPr>
        <p:blipFill>
          <a:blip r:embed="rId2"/>
          <a:srcRect l="9019" r="19995" b="19333"/>
          <a:stretch>
            <a:fillRect/>
          </a:stretch>
        </p:blipFill>
        <p:spPr>
          <a:xfrm>
            <a:off x="533400" y="0"/>
            <a:ext cx="7772400" cy="662305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457200" y="533400"/>
            <a:ext cx="8229600" cy="3810000"/>
          </a:xfrm>
        </p:spPr>
        <p:txBody>
          <a:bodyPr/>
          <a:lstStyle/>
          <a:p>
            <a:pPr marL="609600" indent="-609600">
              <a:buFontTx/>
              <a:buNone/>
            </a:pPr>
            <a:r>
              <a:rPr lang="en-US"/>
              <a:t>	The visible portion of tooth above the level of gum is called</a:t>
            </a:r>
          </a:p>
          <a:p>
            <a:pPr marL="609600" indent="-609600">
              <a:buFontTx/>
              <a:buAutoNum type="alphaLcParenR"/>
            </a:pPr>
            <a:r>
              <a:rPr lang="en-US"/>
              <a:t>Gingiva </a:t>
            </a:r>
          </a:p>
          <a:p>
            <a:pPr marL="609600" indent="-609600">
              <a:buFontTx/>
              <a:buAutoNum type="alphaLcParenR"/>
            </a:pPr>
            <a:r>
              <a:rPr lang="en-US"/>
              <a:t>Dentine</a:t>
            </a:r>
          </a:p>
          <a:p>
            <a:pPr marL="609600" indent="-609600">
              <a:buFontTx/>
              <a:buAutoNum type="alphaLcParenR"/>
            </a:pPr>
            <a:r>
              <a:rPr lang="en-US"/>
              <a:t>Crown</a:t>
            </a:r>
          </a:p>
          <a:p>
            <a:pPr marL="609600" indent="-609600">
              <a:buFontTx/>
              <a:buAutoNum type="alphaLcParenR"/>
            </a:pPr>
            <a:r>
              <a:rPr lang="en-US"/>
              <a:t>Cementum</a:t>
            </a:r>
          </a:p>
          <a:p>
            <a:pPr marL="609600" indent="-609600">
              <a:buFontTx/>
              <a:buNone/>
            </a:pPr>
            <a:endParaRPr lang="en-US"/>
          </a:p>
        </p:txBody>
      </p:sp>
      <p:sp>
        <p:nvSpPr>
          <p:cNvPr id="215044" name="Text Box 4"/>
          <p:cNvSpPr txBox="1">
            <a:spLocks noChangeArrowheads="1"/>
          </p:cNvSpPr>
          <p:nvPr/>
        </p:nvSpPr>
        <p:spPr bwMode="auto">
          <a:xfrm>
            <a:off x="1066800" y="4495800"/>
            <a:ext cx="5486400" cy="579438"/>
          </a:xfrm>
          <a:prstGeom prst="rect">
            <a:avLst/>
          </a:prstGeom>
          <a:noFill/>
          <a:ln w="9525">
            <a:noFill/>
            <a:miter lim="800000"/>
            <a:headEnd/>
            <a:tailEnd/>
          </a:ln>
          <a:effectLst/>
        </p:spPr>
        <p:txBody>
          <a:bodyPr>
            <a:spAutoFit/>
          </a:bodyPr>
          <a:lstStyle/>
          <a:p>
            <a:pPr>
              <a:spcBef>
                <a:spcPct val="50000"/>
              </a:spcBef>
            </a:pPr>
            <a:r>
              <a:rPr lang="en-US" sz="3200"/>
              <a:t>Crown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down)">
                                      <p:cBhvr>
                                        <p:cTn id="7" dur="580">
                                          <p:stCondLst>
                                            <p:cond delay="0"/>
                                          </p:stCondLst>
                                        </p:cTn>
                                        <p:tgtEl>
                                          <p:spTgt spid="215044"/>
                                        </p:tgtEl>
                                      </p:cBhvr>
                                    </p:animEffect>
                                    <p:anim calcmode="lin" valueType="num">
                                      <p:cBhvr>
                                        <p:cTn id="8" dur="1822" tmFilter="0,0; 0.14,0.36; 0.43,0.73; 0.71,0.91; 1.0,1.0">
                                          <p:stCondLst>
                                            <p:cond delay="0"/>
                                          </p:stCondLst>
                                        </p:cTn>
                                        <p:tgtEl>
                                          <p:spTgt spid="2150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44"/>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44"/>
                                        </p:tgtEl>
                                      </p:cBhvr>
                                      <p:to x="100000" y="60000"/>
                                    </p:animScale>
                                    <p:animScale>
                                      <p:cBhvr>
                                        <p:cTn id="14" dur="166" decel="50000">
                                          <p:stCondLst>
                                            <p:cond delay="676"/>
                                          </p:stCondLst>
                                        </p:cTn>
                                        <p:tgtEl>
                                          <p:spTgt spid="215044"/>
                                        </p:tgtEl>
                                      </p:cBhvr>
                                      <p:to x="100000" y="100000"/>
                                    </p:animScale>
                                    <p:animScale>
                                      <p:cBhvr>
                                        <p:cTn id="15" dur="26">
                                          <p:stCondLst>
                                            <p:cond delay="1312"/>
                                          </p:stCondLst>
                                        </p:cTn>
                                        <p:tgtEl>
                                          <p:spTgt spid="215044"/>
                                        </p:tgtEl>
                                      </p:cBhvr>
                                      <p:to x="100000" y="80000"/>
                                    </p:animScale>
                                    <p:animScale>
                                      <p:cBhvr>
                                        <p:cTn id="16" dur="166" decel="50000">
                                          <p:stCondLst>
                                            <p:cond delay="1338"/>
                                          </p:stCondLst>
                                        </p:cTn>
                                        <p:tgtEl>
                                          <p:spTgt spid="215044"/>
                                        </p:tgtEl>
                                      </p:cBhvr>
                                      <p:to x="100000" y="100000"/>
                                    </p:animScale>
                                    <p:animScale>
                                      <p:cBhvr>
                                        <p:cTn id="17" dur="26">
                                          <p:stCondLst>
                                            <p:cond delay="1642"/>
                                          </p:stCondLst>
                                        </p:cTn>
                                        <p:tgtEl>
                                          <p:spTgt spid="215044"/>
                                        </p:tgtEl>
                                      </p:cBhvr>
                                      <p:to x="100000" y="90000"/>
                                    </p:animScale>
                                    <p:animScale>
                                      <p:cBhvr>
                                        <p:cTn id="18" dur="166" decel="50000">
                                          <p:stCondLst>
                                            <p:cond delay="1668"/>
                                          </p:stCondLst>
                                        </p:cTn>
                                        <p:tgtEl>
                                          <p:spTgt spid="215044"/>
                                        </p:tgtEl>
                                      </p:cBhvr>
                                      <p:to x="100000" y="100000"/>
                                    </p:animScale>
                                    <p:animScale>
                                      <p:cBhvr>
                                        <p:cTn id="19" dur="26">
                                          <p:stCondLst>
                                            <p:cond delay="1808"/>
                                          </p:stCondLst>
                                        </p:cTn>
                                        <p:tgtEl>
                                          <p:spTgt spid="215044"/>
                                        </p:tgtEl>
                                      </p:cBhvr>
                                      <p:to x="100000" y="95000"/>
                                    </p:animScale>
                                    <p:animScale>
                                      <p:cBhvr>
                                        <p:cTn id="20" dur="166" decel="50000">
                                          <p:stCondLst>
                                            <p:cond delay="1834"/>
                                          </p:stCondLst>
                                        </p:cTn>
                                        <p:tgtEl>
                                          <p:spTgt spid="2150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descr="28"/>
          <p:cNvPicPr>
            <a:picLocks noChangeAspect="1" noChangeArrowheads="1"/>
          </p:cNvPicPr>
          <p:nvPr>
            <p:ph/>
          </p:nvPr>
        </p:nvPicPr>
        <p:blipFill>
          <a:blip r:embed="rId2"/>
          <a:srcRect l="9575" r="18085" b="9024"/>
          <a:stretch>
            <a:fillRect/>
          </a:stretch>
        </p:blipFill>
        <p:spPr>
          <a:xfrm>
            <a:off x="1524000" y="0"/>
            <a:ext cx="5813425" cy="6858000"/>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1"/>
          </p:nvPr>
        </p:nvSpPr>
        <p:spPr>
          <a:xfrm>
            <a:off x="609600" y="685800"/>
            <a:ext cx="8229600" cy="3352800"/>
          </a:xfrm>
        </p:spPr>
        <p:txBody>
          <a:bodyPr/>
          <a:lstStyle/>
          <a:p>
            <a:pPr marL="609600" indent="-609600">
              <a:buFontTx/>
              <a:buNone/>
            </a:pPr>
            <a:r>
              <a:rPr lang="en-US"/>
              <a:t>All are regions of the stomach except</a:t>
            </a:r>
          </a:p>
          <a:p>
            <a:pPr marL="609600" indent="-609600">
              <a:buFontTx/>
              <a:buAutoNum type="alphaLcParenR"/>
            </a:pPr>
            <a:r>
              <a:rPr lang="en-US"/>
              <a:t>Pylorus</a:t>
            </a:r>
          </a:p>
          <a:p>
            <a:pPr marL="609600" indent="-609600">
              <a:buFontTx/>
              <a:buAutoNum type="alphaLcParenR"/>
            </a:pPr>
            <a:r>
              <a:rPr lang="en-US"/>
              <a:t>Fundus</a:t>
            </a:r>
          </a:p>
          <a:p>
            <a:pPr marL="609600" indent="-609600">
              <a:buFontTx/>
              <a:buAutoNum type="alphaLcParenR"/>
            </a:pPr>
            <a:r>
              <a:rPr lang="en-US"/>
              <a:t>Hilus</a:t>
            </a:r>
          </a:p>
          <a:p>
            <a:pPr marL="609600" indent="-609600">
              <a:buFontTx/>
              <a:buAutoNum type="alphaLcParenR"/>
            </a:pPr>
            <a:r>
              <a:rPr lang="en-US"/>
              <a:t>Cardia</a:t>
            </a:r>
          </a:p>
          <a:p>
            <a:pPr marL="609600" indent="-609600">
              <a:buFontTx/>
              <a:buAutoNum type="alphaLcParenR"/>
            </a:pPr>
            <a:endParaRPr lang="en-US"/>
          </a:p>
          <a:p>
            <a:pPr marL="609600" indent="-609600"/>
            <a:endParaRPr lang="en-US"/>
          </a:p>
        </p:txBody>
      </p:sp>
      <p:sp>
        <p:nvSpPr>
          <p:cNvPr id="217092" name="Text Box 4"/>
          <p:cNvSpPr txBox="1">
            <a:spLocks noChangeArrowheads="1"/>
          </p:cNvSpPr>
          <p:nvPr/>
        </p:nvSpPr>
        <p:spPr bwMode="auto">
          <a:xfrm>
            <a:off x="1295400" y="4038600"/>
            <a:ext cx="37338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Hilus</a:t>
            </a:r>
          </a:p>
          <a:p>
            <a:pPr marL="342900" indent="-342900">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fade">
                                      <p:cBhvr>
                                        <p:cTn id="7" dur="100"/>
                                        <p:tgtEl>
                                          <p:spTgt spid="217092"/>
                                        </p:tgtEl>
                                      </p:cBhvr>
                                    </p:animEffect>
                                    <p:anim calcmode="lin" valueType="num">
                                      <p:cBhvr>
                                        <p:cTn id="8" dur="400" fill="hold"/>
                                        <p:tgtEl>
                                          <p:spTgt spid="217092"/>
                                        </p:tgtEl>
                                        <p:attrNameLst>
                                          <p:attrName>ppt_x</p:attrName>
                                        </p:attrNameLst>
                                      </p:cBhvr>
                                      <p:tavLst>
                                        <p:tav tm="0">
                                          <p:val>
                                            <p:strVal val="#ppt_x"/>
                                          </p:val>
                                        </p:tav>
                                        <p:tav tm="100000">
                                          <p:val>
                                            <p:strVal val="#ppt_x"/>
                                          </p:val>
                                        </p:tav>
                                      </p:tavLst>
                                    </p:anim>
                                    <p:anim calcmode="lin" valueType="num">
                                      <p:cBhvr>
                                        <p:cTn id="9" dur="400" fill="hold"/>
                                        <p:tgtEl>
                                          <p:spTgt spid="21709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70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70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7" name="Rectangle 5"/>
          <p:cNvSpPr>
            <a:spLocks noGrp="1" noChangeArrowheads="1"/>
          </p:cNvSpPr>
          <p:nvPr>
            <p:ph type="title"/>
          </p:nvPr>
        </p:nvSpPr>
        <p:spPr/>
        <p:txBody>
          <a:bodyPr/>
          <a:lstStyle/>
          <a:p>
            <a:endParaRPr lang="en-US"/>
          </a:p>
        </p:txBody>
      </p:sp>
      <p:pic>
        <p:nvPicPr>
          <p:cNvPr id="218116" name="Picture 4" descr="34"/>
          <p:cNvPicPr>
            <a:picLocks noChangeAspect="1" noChangeArrowheads="1"/>
          </p:cNvPicPr>
          <p:nvPr>
            <p:ph idx="1"/>
          </p:nvPr>
        </p:nvPicPr>
        <p:blipFill>
          <a:blip r:embed="rId2"/>
          <a:srcRect/>
          <a:stretch>
            <a:fillRect/>
          </a:stretch>
        </p:blipFill>
        <p:spPr>
          <a:xfrm>
            <a:off x="609600" y="115888"/>
            <a:ext cx="7772400" cy="7350125"/>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457200" y="609600"/>
            <a:ext cx="8229600" cy="3810000"/>
          </a:xfrm>
        </p:spPr>
        <p:txBody>
          <a:bodyPr/>
          <a:lstStyle/>
          <a:p>
            <a:pPr marL="609600" indent="-609600">
              <a:buFontTx/>
              <a:buNone/>
            </a:pPr>
            <a:r>
              <a:rPr lang="en-US"/>
              <a:t>Endothelium lined spaces present in the liver is called</a:t>
            </a:r>
          </a:p>
          <a:p>
            <a:pPr marL="609600" indent="-609600">
              <a:buFontTx/>
              <a:buAutoNum type="alphaLcParenR"/>
            </a:pPr>
            <a:r>
              <a:rPr lang="en-US"/>
              <a:t>Sinusoids </a:t>
            </a:r>
          </a:p>
          <a:p>
            <a:pPr marL="609600" indent="-609600">
              <a:buFontTx/>
              <a:buAutoNum type="alphaLcParenR"/>
            </a:pPr>
            <a:r>
              <a:rPr lang="en-US"/>
              <a:t>Bile canaliculi</a:t>
            </a:r>
          </a:p>
          <a:p>
            <a:pPr marL="609600" indent="-609600">
              <a:buFontTx/>
              <a:buAutoNum type="alphaLcParenR"/>
            </a:pPr>
            <a:r>
              <a:rPr lang="en-US"/>
              <a:t>Cystic duct</a:t>
            </a:r>
          </a:p>
          <a:p>
            <a:pPr marL="609600" indent="-609600">
              <a:buFontTx/>
              <a:buAutoNum type="alphaLcParenR"/>
            </a:pPr>
            <a:r>
              <a:rPr lang="en-US"/>
              <a:t>Lobule </a:t>
            </a:r>
          </a:p>
        </p:txBody>
      </p:sp>
      <p:sp>
        <p:nvSpPr>
          <p:cNvPr id="224260" name="Text Box 4"/>
          <p:cNvSpPr txBox="1">
            <a:spLocks noChangeArrowheads="1"/>
          </p:cNvSpPr>
          <p:nvPr/>
        </p:nvSpPr>
        <p:spPr bwMode="auto">
          <a:xfrm>
            <a:off x="914400" y="4343400"/>
            <a:ext cx="5029200" cy="579438"/>
          </a:xfrm>
          <a:prstGeom prst="rect">
            <a:avLst/>
          </a:prstGeom>
          <a:noFill/>
          <a:ln w="9525">
            <a:noFill/>
            <a:miter lim="800000"/>
            <a:headEnd/>
            <a:tailEnd/>
          </a:ln>
          <a:effectLst/>
        </p:spPr>
        <p:txBody>
          <a:bodyPr>
            <a:spAutoFit/>
          </a:bodyPr>
          <a:lstStyle/>
          <a:p>
            <a:pPr>
              <a:spcBef>
                <a:spcPct val="50000"/>
              </a:spcBef>
            </a:pPr>
            <a:r>
              <a:rPr lang="en-US" sz="3200"/>
              <a:t>Sinusoids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anim calcmode="lin" valueType="num">
                                      <p:cBhvr>
                                        <p:cTn id="7" dur="500" fill="hold"/>
                                        <p:tgtEl>
                                          <p:spTgt spid="224260"/>
                                        </p:tgtEl>
                                        <p:attrNameLst>
                                          <p:attrName>ppt_w</p:attrName>
                                        </p:attrNameLst>
                                      </p:cBhvr>
                                      <p:tavLst>
                                        <p:tav tm="0">
                                          <p:val>
                                            <p:fltVal val="0"/>
                                          </p:val>
                                        </p:tav>
                                        <p:tav tm="100000">
                                          <p:val>
                                            <p:strVal val="#ppt_w"/>
                                          </p:val>
                                        </p:tav>
                                      </p:tavLst>
                                    </p:anim>
                                    <p:anim calcmode="lin" valueType="num">
                                      <p:cBhvr>
                                        <p:cTn id="8" dur="500" fill="hold"/>
                                        <p:tgtEl>
                                          <p:spTgt spid="224260"/>
                                        </p:tgtEl>
                                        <p:attrNameLst>
                                          <p:attrName>ppt_h</p:attrName>
                                        </p:attrNameLst>
                                      </p:cBhvr>
                                      <p:tavLst>
                                        <p:tav tm="0">
                                          <p:val>
                                            <p:fltVal val="0"/>
                                          </p:val>
                                        </p:tav>
                                        <p:tav tm="100000">
                                          <p:val>
                                            <p:strVal val="#ppt_h"/>
                                          </p:val>
                                        </p:tav>
                                      </p:tavLst>
                                    </p:anim>
                                    <p:anim calcmode="lin" valueType="num">
                                      <p:cBhvr>
                                        <p:cTn id="9" dur="500" fill="hold"/>
                                        <p:tgtEl>
                                          <p:spTgt spid="224260"/>
                                        </p:tgtEl>
                                        <p:attrNameLst>
                                          <p:attrName>style.rotation</p:attrName>
                                        </p:attrNameLst>
                                      </p:cBhvr>
                                      <p:tavLst>
                                        <p:tav tm="0">
                                          <p:val>
                                            <p:fltVal val="360"/>
                                          </p:val>
                                        </p:tav>
                                        <p:tav tm="100000">
                                          <p:val>
                                            <p:fltVal val="0"/>
                                          </p:val>
                                        </p:tav>
                                      </p:tavLst>
                                    </p:anim>
                                    <p:animEffect transition="in" filter="fade">
                                      <p:cBhvr>
                                        <p:cTn id="10" dur="5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5" name="Rectangle 5"/>
          <p:cNvSpPr>
            <a:spLocks noGrp="1" noChangeArrowheads="1"/>
          </p:cNvSpPr>
          <p:nvPr>
            <p:ph type="title"/>
          </p:nvPr>
        </p:nvSpPr>
        <p:spPr/>
        <p:txBody>
          <a:bodyPr/>
          <a:lstStyle/>
          <a:p>
            <a:endParaRPr lang="en-US"/>
          </a:p>
        </p:txBody>
      </p:sp>
      <p:pic>
        <p:nvPicPr>
          <p:cNvPr id="225284" name="Picture 4" descr="55"/>
          <p:cNvPicPr>
            <a:picLocks noChangeAspect="1" noChangeArrowheads="1"/>
          </p:cNvPicPr>
          <p:nvPr>
            <p:ph idx="1"/>
          </p:nvPr>
        </p:nvPicPr>
        <p:blipFill>
          <a:blip r:embed="rId2"/>
          <a:srcRect b="17073"/>
          <a:stretch>
            <a:fillRect/>
          </a:stretch>
        </p:blipFill>
        <p:spPr>
          <a:xfrm>
            <a:off x="304800" y="85725"/>
            <a:ext cx="8153400" cy="6772275"/>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type="body" idx="1"/>
          </p:nvPr>
        </p:nvSpPr>
        <p:spPr>
          <a:xfrm>
            <a:off x="533400" y="762000"/>
            <a:ext cx="8229600" cy="4495800"/>
          </a:xfrm>
        </p:spPr>
        <p:txBody>
          <a:bodyPr/>
          <a:lstStyle/>
          <a:p>
            <a:pPr marL="609600" indent="-609600">
              <a:buFontTx/>
              <a:buNone/>
            </a:pPr>
            <a:r>
              <a:rPr lang="en-US"/>
              <a:t>	Duodenal gland is otherwise known as </a:t>
            </a:r>
          </a:p>
          <a:p>
            <a:pPr marL="609600" indent="-609600">
              <a:buFontTx/>
              <a:buAutoNum type="alphaLcParenR"/>
            </a:pPr>
            <a:r>
              <a:rPr lang="en-US"/>
              <a:t>Duct of Santorini</a:t>
            </a:r>
          </a:p>
          <a:p>
            <a:pPr marL="609600" indent="-609600">
              <a:buFontTx/>
              <a:buAutoNum type="alphaLcParenR"/>
            </a:pPr>
            <a:r>
              <a:rPr lang="en-US"/>
              <a:t>Kupffer’s gland</a:t>
            </a:r>
          </a:p>
          <a:p>
            <a:pPr marL="609600" indent="-609600">
              <a:buFontTx/>
              <a:buAutoNum type="alphaLcParenR"/>
            </a:pPr>
            <a:r>
              <a:rPr lang="en-US"/>
              <a:t>Brunner’s gland</a:t>
            </a:r>
          </a:p>
          <a:p>
            <a:pPr marL="609600" indent="-609600">
              <a:buFontTx/>
              <a:buAutoNum type="alphaLcParenR"/>
            </a:pPr>
            <a:r>
              <a:rPr lang="en-US"/>
              <a:t>Crypts of Lieberkuhn</a:t>
            </a:r>
          </a:p>
        </p:txBody>
      </p:sp>
      <p:sp>
        <p:nvSpPr>
          <p:cNvPr id="226308" name="Text Box 4"/>
          <p:cNvSpPr txBox="1">
            <a:spLocks noChangeArrowheads="1"/>
          </p:cNvSpPr>
          <p:nvPr/>
        </p:nvSpPr>
        <p:spPr bwMode="auto">
          <a:xfrm>
            <a:off x="1066800" y="4800600"/>
            <a:ext cx="36576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Brunner’s gland</a:t>
            </a:r>
          </a:p>
          <a:p>
            <a:pPr marL="342900" indent="-342900">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6308"/>
                                        </p:tgtEl>
                                        <p:attrNameLst>
                                          <p:attrName>style.visibility</p:attrName>
                                        </p:attrNameLst>
                                      </p:cBhvr>
                                      <p:to>
                                        <p:strVal val="visible"/>
                                      </p:to>
                                    </p:set>
                                    <p:animEffect transition="in" filter="fade">
                                      <p:cBhvr>
                                        <p:cTn id="7" dur="500"/>
                                        <p:tgtEl>
                                          <p:spTgt spid="226308"/>
                                        </p:tgtEl>
                                      </p:cBhvr>
                                    </p:animEffect>
                                    <p:anim calcmode="lin" valueType="num">
                                      <p:cBhvr>
                                        <p:cTn id="8" dur="500" fill="hold"/>
                                        <p:tgtEl>
                                          <p:spTgt spid="226308"/>
                                        </p:tgtEl>
                                        <p:attrNameLst>
                                          <p:attrName>ppt_w</p:attrName>
                                        </p:attrNameLst>
                                      </p:cBhvr>
                                      <p:tavLst>
                                        <p:tav tm="0" fmla="#ppt_w*sin(2.5*pi*$)">
                                          <p:val>
                                            <p:fltVal val="0"/>
                                          </p:val>
                                        </p:tav>
                                        <p:tav tm="100000">
                                          <p:val>
                                            <p:fltVal val="1"/>
                                          </p:val>
                                        </p:tav>
                                      </p:tavLst>
                                    </p:anim>
                                    <p:anim calcmode="lin" valueType="num">
                                      <p:cBhvr>
                                        <p:cTn id="9" dur="500" fill="hold"/>
                                        <p:tgtEl>
                                          <p:spTgt spid="226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endParaRPr lang="en-US"/>
          </a:p>
        </p:txBody>
      </p:sp>
      <p:sp>
        <p:nvSpPr>
          <p:cNvPr id="235523" name="Rectangle 3"/>
          <p:cNvSpPr>
            <a:spLocks noGrp="1" noChangeArrowheads="1"/>
          </p:cNvSpPr>
          <p:nvPr>
            <p:ph type="body" idx="1"/>
          </p:nvPr>
        </p:nvSpPr>
        <p:spPr/>
        <p:txBody>
          <a:bodyPr/>
          <a:lstStyle/>
          <a:p>
            <a:endParaRPr lang="en-US"/>
          </a:p>
        </p:txBody>
      </p:sp>
      <p:pic>
        <p:nvPicPr>
          <p:cNvPr id="235525" name="Picture 5" descr="pancreasduct"/>
          <p:cNvPicPr>
            <a:picLocks noChangeAspect="1" noChangeArrowheads="1"/>
          </p:cNvPicPr>
          <p:nvPr/>
        </p:nvPicPr>
        <p:blipFill>
          <a:blip r:embed="rId2"/>
          <a:srcRect/>
          <a:stretch>
            <a:fillRect/>
          </a:stretch>
        </p:blipFill>
        <p:spPr bwMode="auto">
          <a:xfrm>
            <a:off x="609600" y="404813"/>
            <a:ext cx="8534400" cy="5851525"/>
          </a:xfrm>
          <a:prstGeom prst="rect">
            <a:avLst/>
          </a:prstGeom>
          <a:noFill/>
        </p:spPr>
      </p:pic>
      <p:sp>
        <p:nvSpPr>
          <p:cNvPr id="235526" name="Text Box 6"/>
          <p:cNvSpPr txBox="1">
            <a:spLocks noChangeArrowheads="1"/>
          </p:cNvSpPr>
          <p:nvPr/>
        </p:nvSpPr>
        <p:spPr bwMode="auto">
          <a:xfrm>
            <a:off x="990600" y="5181600"/>
            <a:ext cx="4267200" cy="366713"/>
          </a:xfrm>
          <a:prstGeom prst="rect">
            <a:avLst/>
          </a:prstGeom>
          <a:noFill/>
          <a:ln w="9525">
            <a:noFill/>
            <a:miter lim="800000"/>
            <a:headEnd/>
            <a:tailEnd/>
          </a:ln>
          <a:effectLst/>
        </p:spPr>
        <p:txBody>
          <a:bodyPr>
            <a:spAutoFit/>
          </a:bodyPr>
          <a:lstStyle/>
          <a:p>
            <a:pPr>
              <a:spcBef>
                <a:spcPct val="50000"/>
              </a:spcBef>
            </a:pPr>
            <a:r>
              <a:rPr lang="en-US"/>
              <a:t>Accessory pancreatic duct of Santorini</a:t>
            </a:r>
          </a:p>
        </p:txBody>
      </p:sp>
      <p:sp>
        <p:nvSpPr>
          <p:cNvPr id="235527" name="Text Box 7"/>
          <p:cNvSpPr txBox="1">
            <a:spLocks noChangeArrowheads="1"/>
          </p:cNvSpPr>
          <p:nvPr/>
        </p:nvSpPr>
        <p:spPr bwMode="auto">
          <a:xfrm>
            <a:off x="685800" y="533400"/>
            <a:ext cx="4267200" cy="366713"/>
          </a:xfrm>
          <a:prstGeom prst="rect">
            <a:avLst/>
          </a:prstGeom>
          <a:noFill/>
          <a:ln w="9525">
            <a:noFill/>
            <a:miter lim="800000"/>
            <a:headEnd/>
            <a:tailEnd/>
          </a:ln>
          <a:effectLst/>
        </p:spPr>
        <p:txBody>
          <a:bodyPr>
            <a:spAutoFit/>
          </a:bodyPr>
          <a:lstStyle/>
          <a:p>
            <a:pPr>
              <a:spcBef>
                <a:spcPct val="50000"/>
              </a:spcBef>
            </a:pPr>
            <a:r>
              <a:rPr lang="en-US"/>
              <a:t>major pancreatic duct of Wirsung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p:txBody>
          <a:bodyPr/>
          <a:lstStyle/>
          <a:p>
            <a:endParaRPr lang="en-US"/>
          </a:p>
        </p:txBody>
      </p:sp>
      <p:pic>
        <p:nvPicPr>
          <p:cNvPr id="5126" name="Picture 6" descr="liver"/>
          <p:cNvPicPr>
            <a:picLocks noChangeAspect="1" noChangeArrowheads="1"/>
          </p:cNvPicPr>
          <p:nvPr>
            <p:ph idx="1"/>
          </p:nvPr>
        </p:nvPicPr>
        <p:blipFill>
          <a:blip r:embed="rId2"/>
          <a:srcRect r="20192" b="19472"/>
          <a:stretch>
            <a:fillRect/>
          </a:stretch>
        </p:blipFill>
        <p:spPr>
          <a:xfrm>
            <a:off x="0" y="14287"/>
            <a:ext cx="9144000" cy="6919913"/>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p:cNvSpPr>
            <a:spLocks noGrp="1" noChangeArrowheads="1"/>
          </p:cNvSpPr>
          <p:nvPr>
            <p:ph type="body" idx="1"/>
          </p:nvPr>
        </p:nvSpPr>
        <p:spPr>
          <a:xfrm>
            <a:off x="457200" y="457200"/>
            <a:ext cx="8229600" cy="5638800"/>
          </a:xfrm>
        </p:spPr>
        <p:txBody>
          <a:bodyPr/>
          <a:lstStyle/>
          <a:p>
            <a:pPr marL="609600" indent="-609600">
              <a:buFontTx/>
              <a:buNone/>
            </a:pPr>
            <a:r>
              <a:rPr lang="en-US"/>
              <a:t>	How many minor calyces are present in the kidney?</a:t>
            </a:r>
          </a:p>
          <a:p>
            <a:pPr marL="609600" indent="-609600"/>
            <a:endParaRPr lang="en-US"/>
          </a:p>
          <a:p>
            <a:pPr marL="609600" indent="-609600">
              <a:buFontTx/>
              <a:buAutoNum type="alphaLcParenR"/>
            </a:pPr>
            <a:r>
              <a:rPr lang="en-US"/>
              <a:t>2-3</a:t>
            </a:r>
          </a:p>
          <a:p>
            <a:pPr marL="609600" indent="-609600">
              <a:buFontTx/>
              <a:buAutoNum type="alphaLcParenR"/>
            </a:pPr>
            <a:r>
              <a:rPr lang="en-US"/>
              <a:t>5-9</a:t>
            </a:r>
          </a:p>
          <a:p>
            <a:pPr marL="609600" indent="-609600">
              <a:buFontTx/>
              <a:buAutoNum type="alphaLcParenR"/>
            </a:pPr>
            <a:r>
              <a:rPr lang="en-US"/>
              <a:t>8-18</a:t>
            </a:r>
          </a:p>
          <a:p>
            <a:pPr marL="609600" indent="-609600">
              <a:buFontTx/>
              <a:buAutoNum type="alphaLcParenR"/>
            </a:pPr>
            <a:r>
              <a:rPr lang="en-US"/>
              <a:t>20-25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7" name="Picture 3"/>
          <p:cNvPicPr>
            <a:picLocks noChangeAspect="1" noChangeArrowheads="1"/>
          </p:cNvPicPr>
          <p:nvPr>
            <p:ph type="body" idx="1"/>
          </p:nvPr>
        </p:nvPicPr>
        <p:blipFill>
          <a:blip r:embed="rId2"/>
          <a:srcRect l="20370" r="31482" b="28813"/>
          <a:stretch>
            <a:fillRect/>
          </a:stretch>
        </p:blipFill>
        <p:spPr>
          <a:xfrm>
            <a:off x="304800" y="123825"/>
            <a:ext cx="8305800" cy="670718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endParaRPr lang="en-US"/>
          </a:p>
        </p:txBody>
      </p:sp>
      <p:pic>
        <p:nvPicPr>
          <p:cNvPr id="237571" name="Picture 3"/>
          <p:cNvPicPr>
            <a:picLocks noChangeAspect="1" noChangeArrowheads="1"/>
          </p:cNvPicPr>
          <p:nvPr>
            <p:ph type="body" idx="1"/>
          </p:nvPr>
        </p:nvPicPr>
        <p:blipFill>
          <a:blip r:embed="rId2"/>
          <a:srcRect l="18518" r="23148" b="22034"/>
          <a:stretch>
            <a:fillRect/>
          </a:stretch>
        </p:blipFill>
        <p:spPr>
          <a:xfrm>
            <a:off x="457200" y="304800"/>
            <a:ext cx="8686800" cy="695166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a:xfrm>
            <a:off x="457200" y="533400"/>
            <a:ext cx="8229600" cy="5592763"/>
          </a:xfrm>
        </p:spPr>
        <p:txBody>
          <a:bodyPr/>
          <a:lstStyle/>
          <a:p>
            <a:pPr>
              <a:buFontTx/>
              <a:buNone/>
            </a:pPr>
            <a:r>
              <a:rPr lang="en-US">
                <a:latin typeface="Book Antiqua" pitchFamily="18" charset="0"/>
              </a:rPr>
              <a:t>The parenchyma of each kidney usually drains into seven calyces, three in the upper and two each in themiddle and lower calyces. </a:t>
            </a:r>
          </a:p>
          <a:p>
            <a:pPr>
              <a:buFontTx/>
              <a:buNone/>
            </a:pPr>
            <a:endParaRPr lang="en-US">
              <a:latin typeface="Book Antiqua" pitchFamily="18" charset="0"/>
            </a:endParaRPr>
          </a:p>
          <a:p>
            <a:pPr>
              <a:buFontTx/>
              <a:buNone/>
            </a:pPr>
            <a:r>
              <a:rPr lang="en-US">
                <a:latin typeface="Book Antiqua" pitchFamily="18" charset="0"/>
              </a:rPr>
              <a:t>Each of the three segments represents an anatomical and physiologically distinct unit with its own blood supply</a:t>
            </a:r>
          </a:p>
          <a:p>
            <a:pPr>
              <a:buFontTx/>
              <a:buNone/>
            </a:pPr>
            <a:r>
              <a:rPr lang="en-US">
                <a:latin typeface="Book Antiqua" pitchFamily="18" charset="0"/>
              </a:rPr>
              <a:t>				- Bailey &amp; Love’s </a:t>
            </a:r>
          </a:p>
          <a:p>
            <a:pPr>
              <a:buFontTx/>
              <a:buNone/>
            </a:pPr>
            <a:r>
              <a:rPr lang="en-US">
                <a:latin typeface="Book Antiqua" pitchFamily="18" charset="0"/>
              </a:rPr>
              <a:t>				Short Practice of Surgery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p:txBody>
          <a:bodyPr/>
          <a:lstStyle/>
          <a:p>
            <a:r>
              <a:rPr lang="en-US"/>
              <a:t>Brunner’s glands are mucous glands. Their ducts pierce the muscularis mucosae to open in the depths of the crypts of Lieberkuhn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Grp="1" noChangeArrowheads="1"/>
          </p:cNvSpPr>
          <p:nvPr>
            <p:ph type="body" idx="1"/>
          </p:nvPr>
        </p:nvSpPr>
        <p:spPr>
          <a:xfrm>
            <a:off x="381000" y="762000"/>
            <a:ext cx="8229600" cy="4495800"/>
          </a:xfrm>
        </p:spPr>
        <p:txBody>
          <a:bodyPr/>
          <a:lstStyle/>
          <a:p>
            <a:pPr marL="609600" indent="-609600">
              <a:buFontTx/>
              <a:buNone/>
            </a:pPr>
            <a:r>
              <a:rPr lang="en-US"/>
              <a:t>Length of small intestine in living person averages about</a:t>
            </a:r>
          </a:p>
          <a:p>
            <a:pPr marL="609600" indent="-609600">
              <a:buFontTx/>
              <a:buAutoNum type="alphaLcParenR"/>
            </a:pPr>
            <a:r>
              <a:rPr lang="en-US"/>
              <a:t>6.5 m </a:t>
            </a:r>
          </a:p>
          <a:p>
            <a:pPr marL="609600" indent="-609600">
              <a:buFontTx/>
              <a:buAutoNum type="alphaLcParenR"/>
            </a:pPr>
            <a:r>
              <a:rPr lang="en-US"/>
              <a:t>5 m</a:t>
            </a:r>
          </a:p>
          <a:p>
            <a:pPr marL="609600" indent="-609600">
              <a:buFontTx/>
              <a:buAutoNum type="alphaLcParenR"/>
            </a:pPr>
            <a:r>
              <a:rPr lang="en-US"/>
              <a:t>4.5 m </a:t>
            </a:r>
          </a:p>
          <a:p>
            <a:pPr marL="609600" indent="-609600">
              <a:buFontTx/>
              <a:buAutoNum type="alphaLcParenR"/>
            </a:pPr>
            <a:r>
              <a:rPr lang="en-US"/>
              <a:t>3 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0" y="0"/>
            <a:ext cx="9144000" cy="7924800"/>
          </a:xfrm>
        </p:spPr>
        <p:txBody>
          <a:bodyPr/>
          <a:lstStyle/>
          <a:p>
            <a:r>
              <a:rPr lang="en-US"/>
              <a:t>The small intestine is continuous with the stomach at the pyloric sphincter and leads into the large intestine at the ileocaecal valve. </a:t>
            </a:r>
          </a:p>
          <a:p>
            <a:r>
              <a:rPr lang="en-US"/>
              <a:t>It a little over </a:t>
            </a:r>
            <a:r>
              <a:rPr lang="en-US" b="1" u="sng">
                <a:solidFill>
                  <a:srgbClr val="FF0066"/>
                </a:solidFill>
              </a:rPr>
              <a:t>5 metres</a:t>
            </a:r>
            <a:r>
              <a:rPr lang="en-US"/>
              <a:t> long and lies in the abdominal cavity surrounded by the large intestine. In the small intestine the chemical digestion is completed and most of the absorption of nutrient materials takes place. </a:t>
            </a:r>
          </a:p>
          <a:p>
            <a:r>
              <a:rPr lang="en-US"/>
              <a:t>Three parts – duodenum – 25 cm curves around the head of pancreas</a:t>
            </a:r>
          </a:p>
          <a:p>
            <a:r>
              <a:rPr lang="en-US">
                <a:solidFill>
                  <a:srgbClr val="FF0066"/>
                </a:solidFill>
              </a:rPr>
              <a:t>Jejunum – 2 metres</a:t>
            </a:r>
          </a:p>
          <a:p>
            <a:r>
              <a:rPr lang="en-US">
                <a:solidFill>
                  <a:srgbClr val="FF0066"/>
                </a:solidFill>
              </a:rPr>
              <a:t>Ileum – 3 metres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body" idx="1"/>
          </p:nvPr>
        </p:nvSpPr>
        <p:spPr>
          <a:xfrm>
            <a:off x="381000" y="762000"/>
            <a:ext cx="8229600" cy="4495800"/>
          </a:xfrm>
        </p:spPr>
        <p:txBody>
          <a:bodyPr/>
          <a:lstStyle/>
          <a:p>
            <a:pPr marL="609600" indent="-609600">
              <a:buFontTx/>
              <a:buNone/>
            </a:pPr>
            <a:r>
              <a:rPr lang="en-US"/>
              <a:t>All are the parts of epididymis except</a:t>
            </a:r>
          </a:p>
          <a:p>
            <a:pPr marL="609600" indent="-609600">
              <a:buFontTx/>
              <a:buAutoNum type="alphaLcParenR"/>
            </a:pPr>
            <a:r>
              <a:rPr lang="en-US"/>
              <a:t>Head  </a:t>
            </a:r>
          </a:p>
          <a:p>
            <a:pPr marL="609600" indent="-609600">
              <a:buFontTx/>
              <a:buAutoNum type="alphaLcParenR"/>
            </a:pPr>
            <a:r>
              <a:rPr lang="en-US"/>
              <a:t>Body </a:t>
            </a:r>
          </a:p>
          <a:p>
            <a:pPr marL="609600" indent="-609600">
              <a:buFontTx/>
              <a:buAutoNum type="alphaLcParenR"/>
            </a:pPr>
            <a:r>
              <a:rPr lang="en-US"/>
              <a:t>Tail  </a:t>
            </a:r>
          </a:p>
          <a:p>
            <a:pPr marL="609600" indent="-609600">
              <a:buFontTx/>
              <a:buAutoNum type="alphaLcParenR"/>
            </a:pPr>
            <a:r>
              <a:rPr lang="en-US"/>
              <a:t>acrosome</a:t>
            </a:r>
          </a:p>
        </p:txBody>
      </p:sp>
      <p:sp>
        <p:nvSpPr>
          <p:cNvPr id="245763" name="Text Box 3"/>
          <p:cNvSpPr txBox="1">
            <a:spLocks noChangeArrowheads="1"/>
          </p:cNvSpPr>
          <p:nvPr/>
        </p:nvSpPr>
        <p:spPr bwMode="auto">
          <a:xfrm>
            <a:off x="838200" y="4267200"/>
            <a:ext cx="4343400" cy="579438"/>
          </a:xfrm>
          <a:prstGeom prst="rect">
            <a:avLst/>
          </a:prstGeom>
          <a:noFill/>
          <a:ln w="9525">
            <a:noFill/>
            <a:miter lim="800000"/>
            <a:headEnd/>
            <a:tailEnd/>
          </a:ln>
          <a:effectLst/>
        </p:spPr>
        <p:txBody>
          <a:bodyPr>
            <a:spAutoFit/>
          </a:bodyPr>
          <a:lstStyle/>
          <a:p>
            <a:pPr>
              <a:spcBef>
                <a:spcPct val="50000"/>
              </a:spcBef>
            </a:pPr>
            <a:r>
              <a:rPr lang="en-US" sz="3200"/>
              <a:t>acrosome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wipe(down)">
                                      <p:cBhvr>
                                        <p:cTn id="7" dur="580">
                                          <p:stCondLst>
                                            <p:cond delay="0"/>
                                          </p:stCondLst>
                                        </p:cTn>
                                        <p:tgtEl>
                                          <p:spTgt spid="245763"/>
                                        </p:tgtEl>
                                      </p:cBhvr>
                                    </p:animEffect>
                                    <p:anim calcmode="lin" valueType="num">
                                      <p:cBhvr>
                                        <p:cTn id="8" dur="1822" tmFilter="0,0; 0.14,0.36; 0.43,0.73; 0.71,0.91; 1.0,1.0">
                                          <p:stCondLst>
                                            <p:cond delay="0"/>
                                          </p:stCondLst>
                                        </p:cTn>
                                        <p:tgtEl>
                                          <p:spTgt spid="24576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6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6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6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63"/>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63"/>
                                        </p:tgtEl>
                                      </p:cBhvr>
                                      <p:to x="100000" y="60000"/>
                                    </p:animScale>
                                    <p:animScale>
                                      <p:cBhvr>
                                        <p:cTn id="14" dur="166" decel="50000">
                                          <p:stCondLst>
                                            <p:cond delay="676"/>
                                          </p:stCondLst>
                                        </p:cTn>
                                        <p:tgtEl>
                                          <p:spTgt spid="245763"/>
                                        </p:tgtEl>
                                      </p:cBhvr>
                                      <p:to x="100000" y="100000"/>
                                    </p:animScale>
                                    <p:animScale>
                                      <p:cBhvr>
                                        <p:cTn id="15" dur="26">
                                          <p:stCondLst>
                                            <p:cond delay="1312"/>
                                          </p:stCondLst>
                                        </p:cTn>
                                        <p:tgtEl>
                                          <p:spTgt spid="245763"/>
                                        </p:tgtEl>
                                      </p:cBhvr>
                                      <p:to x="100000" y="80000"/>
                                    </p:animScale>
                                    <p:animScale>
                                      <p:cBhvr>
                                        <p:cTn id="16" dur="166" decel="50000">
                                          <p:stCondLst>
                                            <p:cond delay="1338"/>
                                          </p:stCondLst>
                                        </p:cTn>
                                        <p:tgtEl>
                                          <p:spTgt spid="245763"/>
                                        </p:tgtEl>
                                      </p:cBhvr>
                                      <p:to x="100000" y="100000"/>
                                    </p:animScale>
                                    <p:animScale>
                                      <p:cBhvr>
                                        <p:cTn id="17" dur="26">
                                          <p:stCondLst>
                                            <p:cond delay="1642"/>
                                          </p:stCondLst>
                                        </p:cTn>
                                        <p:tgtEl>
                                          <p:spTgt spid="245763"/>
                                        </p:tgtEl>
                                      </p:cBhvr>
                                      <p:to x="100000" y="90000"/>
                                    </p:animScale>
                                    <p:animScale>
                                      <p:cBhvr>
                                        <p:cTn id="18" dur="166" decel="50000">
                                          <p:stCondLst>
                                            <p:cond delay="1668"/>
                                          </p:stCondLst>
                                        </p:cTn>
                                        <p:tgtEl>
                                          <p:spTgt spid="245763"/>
                                        </p:tgtEl>
                                      </p:cBhvr>
                                      <p:to x="100000" y="100000"/>
                                    </p:animScale>
                                    <p:animScale>
                                      <p:cBhvr>
                                        <p:cTn id="19" dur="26">
                                          <p:stCondLst>
                                            <p:cond delay="1808"/>
                                          </p:stCondLst>
                                        </p:cTn>
                                        <p:tgtEl>
                                          <p:spTgt spid="245763"/>
                                        </p:tgtEl>
                                      </p:cBhvr>
                                      <p:to x="100000" y="95000"/>
                                    </p:animScale>
                                    <p:animScale>
                                      <p:cBhvr>
                                        <p:cTn id="20" dur="166" decel="50000">
                                          <p:stCondLst>
                                            <p:cond delay="1834"/>
                                          </p:stCondLst>
                                        </p:cTn>
                                        <p:tgtEl>
                                          <p:spTgt spid="2457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endParaRPr lang="en-US"/>
          </a:p>
        </p:txBody>
      </p:sp>
      <p:sp>
        <p:nvSpPr>
          <p:cNvPr id="242691" name="Rectangle 3"/>
          <p:cNvSpPr>
            <a:spLocks noGrp="1" noChangeArrowheads="1"/>
          </p:cNvSpPr>
          <p:nvPr>
            <p:ph type="body" idx="1"/>
          </p:nvPr>
        </p:nvSpPr>
        <p:spPr/>
        <p:txBody>
          <a:bodyPr/>
          <a:lstStyle/>
          <a:p>
            <a:endParaRPr lang="en-US"/>
          </a:p>
        </p:txBody>
      </p:sp>
      <p:pic>
        <p:nvPicPr>
          <p:cNvPr id="242693" name="Picture 5" descr="atcl4_testes"/>
          <p:cNvPicPr>
            <a:picLocks noChangeAspect="1" noChangeArrowheads="1"/>
          </p:cNvPicPr>
          <p:nvPr/>
        </p:nvPicPr>
        <p:blipFill>
          <a:blip r:embed="rId2"/>
          <a:srcRect/>
          <a:stretch>
            <a:fillRect/>
          </a:stretch>
        </p:blipFill>
        <p:spPr bwMode="auto">
          <a:xfrm>
            <a:off x="1371600" y="214313"/>
            <a:ext cx="6781800" cy="63690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endParaRPr lang="en-US"/>
          </a:p>
        </p:txBody>
      </p:sp>
      <p:pic>
        <p:nvPicPr>
          <p:cNvPr id="243717" name="Picture 5" descr="atcl4_sperm"/>
          <p:cNvPicPr>
            <a:picLocks noChangeAspect="1" noChangeArrowheads="1"/>
          </p:cNvPicPr>
          <p:nvPr/>
        </p:nvPicPr>
        <p:blipFill>
          <a:blip r:embed="rId2"/>
          <a:srcRect/>
          <a:stretch>
            <a:fillRect/>
          </a:stretch>
        </p:blipFill>
        <p:spPr bwMode="auto">
          <a:xfrm>
            <a:off x="2224088" y="0"/>
            <a:ext cx="5727700" cy="6496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62000" y="3657600"/>
            <a:ext cx="3792538" cy="1163638"/>
          </a:xfrm>
          <a:prstGeom prst="rect">
            <a:avLst/>
          </a:prstGeom>
          <a:noFill/>
          <a:ln w="9525">
            <a:noFill/>
            <a:miter lim="800000"/>
            <a:headEnd/>
            <a:tailEnd/>
          </a:ln>
          <a:effectLst/>
        </p:spPr>
        <p:txBody>
          <a:bodyPr wrap="none">
            <a:spAutoFit/>
          </a:bodyPr>
          <a:lstStyle/>
          <a:p>
            <a:pPr>
              <a:spcBef>
                <a:spcPct val="20000"/>
              </a:spcBef>
              <a:buClr>
                <a:schemeClr val="tx2"/>
              </a:buClr>
            </a:pPr>
            <a:r>
              <a:rPr lang="en-US" sz="3200"/>
              <a:t>50 – 100 million / ml</a:t>
            </a:r>
          </a:p>
          <a:p>
            <a:pPr>
              <a:spcBef>
                <a:spcPct val="20000"/>
              </a:spcBef>
              <a:buClr>
                <a:schemeClr val="tx2"/>
              </a:buClr>
              <a:buFontTx/>
              <a:buChar char="•"/>
            </a:pPr>
            <a:endParaRPr lang="en-US" sz="3200">
              <a:cs typeface="Times New Roman" pitchFamily="18" charset="0"/>
            </a:endParaRPr>
          </a:p>
        </p:txBody>
      </p:sp>
      <p:sp>
        <p:nvSpPr>
          <p:cNvPr id="6149" name="Rectangle 5"/>
          <p:cNvSpPr>
            <a:spLocks noGrp="1" noChangeArrowheads="1"/>
          </p:cNvSpPr>
          <p:nvPr>
            <p:ph type="body" idx="1"/>
          </p:nvPr>
        </p:nvSpPr>
        <p:spPr>
          <a:xfrm>
            <a:off x="457200" y="381000"/>
            <a:ext cx="8229600" cy="4495800"/>
          </a:xfrm>
        </p:spPr>
        <p:txBody>
          <a:bodyPr/>
          <a:lstStyle/>
          <a:p>
            <a:pPr>
              <a:buFontTx/>
              <a:buNone/>
            </a:pPr>
            <a:r>
              <a:rPr lang="en-US"/>
              <a:t>Normal sperm count in semen is</a:t>
            </a:r>
          </a:p>
          <a:p>
            <a:r>
              <a:rPr lang="en-US"/>
              <a:t>50 – 100 million / ml</a:t>
            </a:r>
          </a:p>
          <a:p>
            <a:r>
              <a:rPr lang="en-US"/>
              <a:t>50 – 150 million / ml</a:t>
            </a:r>
          </a:p>
          <a:p>
            <a:r>
              <a:rPr lang="en-US"/>
              <a:t>100 – 150 million / ml</a:t>
            </a:r>
          </a:p>
          <a:p>
            <a:r>
              <a:rPr lang="en-US"/>
              <a:t>100 – 200 million / 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80">
                                          <p:stCondLst>
                                            <p:cond delay="0"/>
                                          </p:stCondLst>
                                        </p:cTn>
                                        <p:tgtEl>
                                          <p:spTgt spid="6148"/>
                                        </p:tgtEl>
                                      </p:cBhvr>
                                    </p:animEffect>
                                    <p:anim calcmode="lin" valueType="num">
                                      <p:cBhvr>
                                        <p:cTn id="8"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8"/>
                                        </p:tgtEl>
                                      </p:cBhvr>
                                      <p:to x="100000" y="60000"/>
                                    </p:animScale>
                                    <p:animScale>
                                      <p:cBhvr>
                                        <p:cTn id="14" dur="166" decel="50000">
                                          <p:stCondLst>
                                            <p:cond delay="676"/>
                                          </p:stCondLst>
                                        </p:cTn>
                                        <p:tgtEl>
                                          <p:spTgt spid="6148"/>
                                        </p:tgtEl>
                                      </p:cBhvr>
                                      <p:to x="100000" y="100000"/>
                                    </p:animScale>
                                    <p:animScale>
                                      <p:cBhvr>
                                        <p:cTn id="15" dur="26">
                                          <p:stCondLst>
                                            <p:cond delay="1312"/>
                                          </p:stCondLst>
                                        </p:cTn>
                                        <p:tgtEl>
                                          <p:spTgt spid="6148"/>
                                        </p:tgtEl>
                                      </p:cBhvr>
                                      <p:to x="100000" y="80000"/>
                                    </p:animScale>
                                    <p:animScale>
                                      <p:cBhvr>
                                        <p:cTn id="16" dur="166" decel="50000">
                                          <p:stCondLst>
                                            <p:cond delay="1338"/>
                                          </p:stCondLst>
                                        </p:cTn>
                                        <p:tgtEl>
                                          <p:spTgt spid="6148"/>
                                        </p:tgtEl>
                                      </p:cBhvr>
                                      <p:to x="100000" y="100000"/>
                                    </p:animScale>
                                    <p:animScale>
                                      <p:cBhvr>
                                        <p:cTn id="17" dur="26">
                                          <p:stCondLst>
                                            <p:cond delay="1642"/>
                                          </p:stCondLst>
                                        </p:cTn>
                                        <p:tgtEl>
                                          <p:spTgt spid="6148"/>
                                        </p:tgtEl>
                                      </p:cBhvr>
                                      <p:to x="100000" y="90000"/>
                                    </p:animScale>
                                    <p:animScale>
                                      <p:cBhvr>
                                        <p:cTn id="18" dur="166" decel="50000">
                                          <p:stCondLst>
                                            <p:cond delay="1668"/>
                                          </p:stCondLst>
                                        </p:cTn>
                                        <p:tgtEl>
                                          <p:spTgt spid="6148"/>
                                        </p:tgtEl>
                                      </p:cBhvr>
                                      <p:to x="100000" y="100000"/>
                                    </p:animScale>
                                    <p:animScale>
                                      <p:cBhvr>
                                        <p:cTn id="19" dur="26">
                                          <p:stCondLst>
                                            <p:cond delay="1808"/>
                                          </p:stCondLst>
                                        </p:cTn>
                                        <p:tgtEl>
                                          <p:spTgt spid="6148"/>
                                        </p:tgtEl>
                                      </p:cBhvr>
                                      <p:to x="100000" y="95000"/>
                                    </p:animScale>
                                    <p:animScale>
                                      <p:cBhvr>
                                        <p:cTn id="20"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9" name="Rectangle 5"/>
          <p:cNvSpPr>
            <a:spLocks noGrp="1" noChangeArrowheads="1"/>
          </p:cNvSpPr>
          <p:nvPr>
            <p:ph type="title"/>
          </p:nvPr>
        </p:nvSpPr>
        <p:spPr/>
        <p:txBody>
          <a:bodyPr/>
          <a:lstStyle/>
          <a:p>
            <a:endParaRPr lang="en-US"/>
          </a:p>
        </p:txBody>
      </p:sp>
      <p:sp>
        <p:nvSpPr>
          <p:cNvPr id="246786" name="Rectangle 2"/>
          <p:cNvSpPr>
            <a:spLocks noGrp="1" noChangeArrowheads="1"/>
          </p:cNvSpPr>
          <p:nvPr>
            <p:ph type="body" sz="half" idx="1"/>
          </p:nvPr>
        </p:nvSpPr>
        <p:spPr>
          <a:xfrm>
            <a:off x="457200" y="1600200"/>
            <a:ext cx="7848600" cy="4495800"/>
          </a:xfrm>
        </p:spPr>
        <p:txBody>
          <a:bodyPr/>
          <a:lstStyle/>
          <a:p>
            <a:pPr marL="609600" indent="-609600">
              <a:buFontTx/>
              <a:buNone/>
            </a:pPr>
            <a:r>
              <a:rPr lang="en-US" sz="2800"/>
              <a:t>Ureter is lined by </a:t>
            </a:r>
          </a:p>
          <a:p>
            <a:pPr marL="609600" indent="-609600">
              <a:buFontTx/>
              <a:buAutoNum type="alphaLcParenR"/>
            </a:pPr>
            <a:r>
              <a:rPr lang="en-US" sz="2800"/>
              <a:t>Stratified squamous epithelium  </a:t>
            </a:r>
          </a:p>
          <a:p>
            <a:pPr marL="609600" indent="-609600">
              <a:buFontTx/>
              <a:buAutoNum type="alphaLcParenR"/>
            </a:pPr>
            <a:r>
              <a:rPr lang="en-US" sz="2800"/>
              <a:t>Pseudostratified epithelium </a:t>
            </a:r>
          </a:p>
          <a:p>
            <a:pPr marL="609600" indent="-609600">
              <a:buFontTx/>
              <a:buAutoNum type="alphaLcParenR"/>
            </a:pPr>
            <a:r>
              <a:rPr lang="en-US" sz="2800"/>
              <a:t>Cuboidal epithelium  </a:t>
            </a:r>
          </a:p>
          <a:p>
            <a:pPr marL="609600" indent="-609600">
              <a:buFontTx/>
              <a:buAutoNum type="alphaLcParenR"/>
            </a:pPr>
            <a:r>
              <a:rPr lang="en-US" sz="2800"/>
              <a:t>Transitional epithelium</a:t>
            </a:r>
          </a:p>
        </p:txBody>
      </p:sp>
      <p:sp>
        <p:nvSpPr>
          <p:cNvPr id="246787" name="Text Box 3"/>
          <p:cNvSpPr txBox="1">
            <a:spLocks noChangeArrowheads="1"/>
          </p:cNvSpPr>
          <p:nvPr/>
        </p:nvSpPr>
        <p:spPr bwMode="auto">
          <a:xfrm>
            <a:off x="914400" y="5334000"/>
            <a:ext cx="4343400" cy="579438"/>
          </a:xfrm>
          <a:prstGeom prst="rect">
            <a:avLst/>
          </a:prstGeom>
          <a:noFill/>
          <a:ln w="9525">
            <a:noFill/>
            <a:miter lim="800000"/>
            <a:headEnd/>
            <a:tailEnd/>
          </a:ln>
          <a:effectLst/>
        </p:spPr>
        <p:txBody>
          <a:bodyPr>
            <a:spAutoFit/>
          </a:bodyPr>
          <a:lstStyle/>
          <a:p>
            <a:pPr>
              <a:spcBef>
                <a:spcPct val="50000"/>
              </a:spcBef>
            </a:pPr>
            <a:r>
              <a:rPr lang="en-US" sz="3200"/>
              <a:t>Transitional epithelium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 calcmode="lin" valueType="num">
                                      <p:cBhvr additive="base">
                                        <p:cTn id="7" dur="500" fill="hold"/>
                                        <p:tgtEl>
                                          <p:spTgt spid="246787"/>
                                        </p:tgtEl>
                                        <p:attrNameLst>
                                          <p:attrName>ppt_x</p:attrName>
                                        </p:attrNameLst>
                                      </p:cBhvr>
                                      <p:tavLst>
                                        <p:tav tm="0">
                                          <p:val>
                                            <p:strVal val="#ppt_x"/>
                                          </p:val>
                                        </p:tav>
                                        <p:tav tm="100000">
                                          <p:val>
                                            <p:strVal val="#ppt_x"/>
                                          </p:val>
                                        </p:tav>
                                      </p:tavLst>
                                    </p:anim>
                                    <p:anim calcmode="lin" valueType="num">
                                      <p:cBhvr additive="base">
                                        <p:cTn id="8" dur="500" fill="hold"/>
                                        <p:tgtEl>
                                          <p:spTgt spid="246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Rectangle 5"/>
          <p:cNvSpPr>
            <a:spLocks noGrp="1" noChangeArrowheads="1"/>
          </p:cNvSpPr>
          <p:nvPr>
            <p:ph type="title"/>
          </p:nvPr>
        </p:nvSpPr>
        <p:spPr/>
        <p:txBody>
          <a:bodyPr/>
          <a:lstStyle/>
          <a:p>
            <a:endParaRPr lang="en-US"/>
          </a:p>
        </p:txBody>
      </p:sp>
      <p:pic>
        <p:nvPicPr>
          <p:cNvPr id="244740" name="Picture 4" descr="cucolepithelium"/>
          <p:cNvPicPr>
            <a:picLocks noChangeAspect="1" noChangeArrowheads="1"/>
          </p:cNvPicPr>
          <p:nvPr>
            <p:ph idx="1"/>
          </p:nvPr>
        </p:nvPicPr>
        <p:blipFill>
          <a:blip r:embed="rId2"/>
          <a:srcRect/>
          <a:stretch>
            <a:fillRect/>
          </a:stretch>
        </p:blipFill>
        <p:spPr>
          <a:xfrm>
            <a:off x="304800" y="457200"/>
            <a:ext cx="8839200" cy="6132513"/>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8" name="Rectangle 14"/>
          <p:cNvSpPr>
            <a:spLocks noGrp="1" noChangeArrowheads="1"/>
          </p:cNvSpPr>
          <p:nvPr>
            <p:ph type="title"/>
          </p:nvPr>
        </p:nvSpPr>
        <p:spPr/>
        <p:txBody>
          <a:bodyPr/>
          <a:lstStyle/>
          <a:p>
            <a:endParaRPr lang="en-US"/>
          </a:p>
        </p:txBody>
      </p:sp>
      <p:pic>
        <p:nvPicPr>
          <p:cNvPr id="251914" name="Picture 10" descr="transitional"/>
          <p:cNvPicPr>
            <a:picLocks noChangeAspect="1" noChangeArrowheads="1"/>
          </p:cNvPicPr>
          <p:nvPr>
            <p:ph sz="half" idx="1"/>
          </p:nvPr>
        </p:nvPicPr>
        <p:blipFill>
          <a:blip r:embed="rId2"/>
          <a:srcRect l="5263" r="5263" b="13875"/>
          <a:stretch>
            <a:fillRect/>
          </a:stretch>
        </p:blipFill>
        <p:spPr>
          <a:xfrm>
            <a:off x="457200" y="382588"/>
            <a:ext cx="8229600" cy="6211887"/>
          </a:xfrm>
          <a:noFill/>
          <a:ln/>
        </p:spPr>
      </p:pic>
      <p:sp>
        <p:nvSpPr>
          <p:cNvPr id="251909" name="AutoShape 5" descr="transitional"/>
          <p:cNvSpPr>
            <a:spLocks noChangeAspect="1" noChangeArrowheads="1"/>
          </p:cNvSpPr>
          <p:nvPr/>
        </p:nvSpPr>
        <p:spPr bwMode="auto">
          <a:xfrm>
            <a:off x="155575" y="46038"/>
            <a:ext cx="304800" cy="304800"/>
          </a:xfrm>
          <a:prstGeom prst="rect">
            <a:avLst/>
          </a:prstGeom>
          <a:noFill/>
        </p:spPr>
        <p:txBody>
          <a:bodyPr/>
          <a:lstStyle/>
          <a:p>
            <a:endParaRPr lang="en-IN"/>
          </a:p>
        </p:txBody>
      </p:sp>
      <p:sp>
        <p:nvSpPr>
          <p:cNvPr id="251911" name="AutoShape 7" descr="transitional"/>
          <p:cNvSpPr>
            <a:spLocks noChangeAspect="1" noChangeArrowheads="1"/>
          </p:cNvSpPr>
          <p:nvPr/>
        </p:nvSpPr>
        <p:spPr bwMode="auto">
          <a:xfrm>
            <a:off x="155575" y="46038"/>
            <a:ext cx="304800" cy="304800"/>
          </a:xfrm>
          <a:prstGeom prst="rect">
            <a:avLst/>
          </a:prstGeom>
          <a:noFill/>
        </p:spPr>
        <p:txBody>
          <a:bodyPr/>
          <a:lstStyle/>
          <a:p>
            <a:endParaRPr lang="en-IN"/>
          </a:p>
        </p:txBody>
      </p:sp>
      <p:sp>
        <p:nvSpPr>
          <p:cNvPr id="251913" name="AutoShape 9" descr="transitional"/>
          <p:cNvSpPr>
            <a:spLocks noChangeAspect="1" noChangeArrowheads="1"/>
          </p:cNvSpPr>
          <p:nvPr/>
        </p:nvSpPr>
        <p:spPr bwMode="auto">
          <a:xfrm>
            <a:off x="155575" y="46038"/>
            <a:ext cx="304800" cy="304800"/>
          </a:xfrm>
          <a:prstGeom prst="rect">
            <a:avLst/>
          </a:prstGeom>
          <a:noFill/>
        </p:spPr>
        <p:txBody>
          <a:bodyPr/>
          <a:lstStyle/>
          <a:p>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Grp="1" noChangeArrowheads="1"/>
          </p:cNvSpPr>
          <p:nvPr>
            <p:ph type="title"/>
          </p:nvPr>
        </p:nvSpPr>
        <p:spPr/>
        <p:txBody>
          <a:bodyPr/>
          <a:lstStyle/>
          <a:p>
            <a:endParaRPr lang="en-US"/>
          </a:p>
        </p:txBody>
      </p:sp>
      <p:pic>
        <p:nvPicPr>
          <p:cNvPr id="252932" name="Picture 4" descr="simple_squamous_capillary"/>
          <p:cNvPicPr>
            <a:picLocks noChangeAspect="1" noChangeArrowheads="1"/>
          </p:cNvPicPr>
          <p:nvPr>
            <p:ph idx="1"/>
          </p:nvPr>
        </p:nvPicPr>
        <p:blipFill>
          <a:blip r:embed="rId2"/>
          <a:srcRect l="7767" b="3136"/>
          <a:stretch>
            <a:fillRect/>
          </a:stretch>
        </p:blipFill>
        <p:spPr>
          <a:xfrm>
            <a:off x="609600" y="304800"/>
            <a:ext cx="7924800" cy="6280150"/>
          </a:xfrm>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Rectangle 5"/>
          <p:cNvSpPr>
            <a:spLocks noGrp="1" noChangeArrowheads="1"/>
          </p:cNvSpPr>
          <p:nvPr>
            <p:ph type="title"/>
          </p:nvPr>
        </p:nvSpPr>
        <p:spPr/>
        <p:txBody>
          <a:bodyPr/>
          <a:lstStyle/>
          <a:p>
            <a:endParaRPr lang="en-US"/>
          </a:p>
        </p:txBody>
      </p:sp>
      <p:pic>
        <p:nvPicPr>
          <p:cNvPr id="253960" name="Picture 8" descr="epitheliumsimple_squamous"/>
          <p:cNvPicPr>
            <a:picLocks noChangeAspect="1" noChangeArrowheads="1"/>
          </p:cNvPicPr>
          <p:nvPr>
            <p:ph idx="1"/>
          </p:nvPr>
        </p:nvPicPr>
        <p:blipFill>
          <a:blip r:embed="rId2"/>
          <a:srcRect/>
          <a:stretch>
            <a:fillRect/>
          </a:stretch>
        </p:blipFill>
        <p:spPr>
          <a:xfrm>
            <a:off x="1573213" y="1600200"/>
            <a:ext cx="5997575" cy="4525963"/>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1" name="Rectangle 5"/>
          <p:cNvSpPr>
            <a:spLocks noGrp="1" noChangeArrowheads="1"/>
          </p:cNvSpPr>
          <p:nvPr>
            <p:ph type="title"/>
          </p:nvPr>
        </p:nvSpPr>
        <p:spPr/>
        <p:txBody>
          <a:bodyPr/>
          <a:lstStyle/>
          <a:p>
            <a:endParaRPr lang="en-US"/>
          </a:p>
        </p:txBody>
      </p:sp>
      <p:pic>
        <p:nvPicPr>
          <p:cNvPr id="254980" name="Picture 4" descr="stratified_squamous"/>
          <p:cNvPicPr>
            <a:picLocks noChangeAspect="1" noChangeArrowheads="1"/>
          </p:cNvPicPr>
          <p:nvPr>
            <p:ph idx="1"/>
          </p:nvPr>
        </p:nvPicPr>
        <p:blipFill>
          <a:blip r:embed="rId2"/>
          <a:srcRect/>
          <a:stretch>
            <a:fillRect/>
          </a:stretch>
        </p:blipFill>
        <p:spPr>
          <a:xfrm>
            <a:off x="304800" y="11113"/>
            <a:ext cx="8839200" cy="6629400"/>
          </a:xfrm>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endParaRPr lang="en-US"/>
          </a:p>
        </p:txBody>
      </p:sp>
      <p:sp>
        <p:nvSpPr>
          <p:cNvPr id="262147" name="Rectangle 3"/>
          <p:cNvSpPr>
            <a:spLocks noGrp="1" noChangeArrowheads="1"/>
          </p:cNvSpPr>
          <p:nvPr>
            <p:ph type="body"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533400" y="533400"/>
            <a:ext cx="8229600" cy="4495800"/>
          </a:xfrm>
        </p:spPr>
        <p:txBody>
          <a:bodyPr/>
          <a:lstStyle/>
          <a:p>
            <a:pPr marL="609600" indent="-609600">
              <a:buFontTx/>
              <a:buNone/>
            </a:pPr>
            <a:r>
              <a:rPr lang="en-US"/>
              <a:t>The palatine tonsils are found in the </a:t>
            </a:r>
          </a:p>
          <a:p>
            <a:pPr marL="609600" indent="-609600">
              <a:buFontTx/>
              <a:buAutoNum type="alphaLcParenR"/>
            </a:pPr>
            <a:r>
              <a:rPr lang="en-US"/>
              <a:t>Trachea</a:t>
            </a:r>
          </a:p>
          <a:p>
            <a:pPr marL="609600" indent="-609600">
              <a:buFontTx/>
              <a:buAutoNum type="alphaLcParenR"/>
            </a:pPr>
            <a:r>
              <a:rPr lang="en-US"/>
              <a:t>Oropharynx</a:t>
            </a:r>
          </a:p>
          <a:p>
            <a:pPr marL="609600" indent="-609600">
              <a:buFontTx/>
              <a:buAutoNum type="alphaLcParenR"/>
            </a:pPr>
            <a:r>
              <a:rPr lang="en-US"/>
              <a:t>Nasopharynx</a:t>
            </a:r>
          </a:p>
          <a:p>
            <a:pPr marL="609600" indent="-609600">
              <a:buFontTx/>
              <a:buAutoNum type="alphaLcParenR"/>
            </a:pPr>
            <a:r>
              <a:rPr lang="en-US"/>
              <a:t>Larynx</a:t>
            </a:r>
          </a:p>
          <a:p>
            <a:pPr marL="609600" indent="-609600">
              <a:buFontTx/>
              <a:buNone/>
            </a:pPr>
            <a:endParaRPr lang="en-US"/>
          </a:p>
        </p:txBody>
      </p:sp>
      <p:sp>
        <p:nvSpPr>
          <p:cNvPr id="265220" name="Text Box 4"/>
          <p:cNvSpPr txBox="1">
            <a:spLocks noChangeArrowheads="1"/>
          </p:cNvSpPr>
          <p:nvPr/>
        </p:nvSpPr>
        <p:spPr bwMode="auto">
          <a:xfrm>
            <a:off x="1143000" y="3962400"/>
            <a:ext cx="51054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Oropharynx</a:t>
            </a:r>
          </a:p>
          <a:p>
            <a:pPr marL="342900" indent="-342900">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65220"/>
                                        </p:tgtEl>
                                        <p:attrNameLst>
                                          <p:attrName>style.visibility</p:attrName>
                                        </p:attrNameLst>
                                      </p:cBhvr>
                                      <p:to>
                                        <p:strVal val="visible"/>
                                      </p:to>
                                    </p:set>
                                    <p:animScale>
                                      <p:cBhvr>
                                        <p:cTn id="7" dur="1000" decel="50000" fill="hold">
                                          <p:stCondLst>
                                            <p:cond delay="0"/>
                                          </p:stCondLst>
                                        </p:cTn>
                                        <p:tgtEl>
                                          <p:spTgt spid="265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5220"/>
                                        </p:tgtEl>
                                        <p:attrNameLst>
                                          <p:attrName>ppt_x</p:attrName>
                                          <p:attrName>ppt_y</p:attrName>
                                        </p:attrNameLst>
                                      </p:cBhvr>
                                    </p:animMotion>
                                    <p:animEffect transition="in" filter="fade">
                                      <p:cBhvr>
                                        <p:cTn id="9" dur="10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3" name="Rectangle 5"/>
          <p:cNvSpPr>
            <a:spLocks noGrp="1" noChangeArrowheads="1"/>
          </p:cNvSpPr>
          <p:nvPr>
            <p:ph type="title"/>
          </p:nvPr>
        </p:nvSpPr>
        <p:spPr/>
        <p:txBody>
          <a:bodyPr/>
          <a:lstStyle/>
          <a:p>
            <a:endParaRPr lang="en-US"/>
          </a:p>
        </p:txBody>
      </p:sp>
      <p:pic>
        <p:nvPicPr>
          <p:cNvPr id="263172" name="Picture 4" descr="oralcavity"/>
          <p:cNvPicPr>
            <a:picLocks noChangeAspect="1" noChangeArrowheads="1"/>
          </p:cNvPicPr>
          <p:nvPr>
            <p:ph idx="1"/>
          </p:nvPr>
        </p:nvPicPr>
        <p:blipFill>
          <a:blip r:embed="rId2"/>
          <a:srcRect l="20808" t="15152" r="14943" b="7401"/>
          <a:stretch>
            <a:fillRect/>
          </a:stretch>
        </p:blipFill>
        <p:spPr>
          <a:xfrm>
            <a:off x="838200" y="533400"/>
            <a:ext cx="7239000" cy="6054725"/>
          </a:xfrm>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Grp="1" noChangeArrowheads="1"/>
          </p:cNvSpPr>
          <p:nvPr>
            <p:ph type="title"/>
          </p:nvPr>
        </p:nvSpPr>
        <p:spPr/>
        <p:txBody>
          <a:bodyPr/>
          <a:lstStyle/>
          <a:p>
            <a:endParaRPr lang="en-US"/>
          </a:p>
        </p:txBody>
      </p:sp>
      <p:pic>
        <p:nvPicPr>
          <p:cNvPr id="264196" name="Picture 4" descr="swallowing"/>
          <p:cNvPicPr>
            <a:picLocks noChangeAspect="1" noChangeArrowheads="1"/>
          </p:cNvPicPr>
          <p:nvPr>
            <p:ph idx="1"/>
          </p:nvPr>
        </p:nvPicPr>
        <p:blipFill>
          <a:blip r:embed="rId2"/>
          <a:srcRect l="4004" r="8035"/>
          <a:stretch>
            <a:fillRect/>
          </a:stretch>
        </p:blipFill>
        <p:spPr>
          <a:xfrm>
            <a:off x="990600" y="520700"/>
            <a:ext cx="6934200" cy="63373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body" idx="1"/>
          </p:nvPr>
        </p:nvSpPr>
        <p:spPr>
          <a:xfrm>
            <a:off x="381000" y="304800"/>
            <a:ext cx="8229600" cy="5638800"/>
          </a:xfrm>
        </p:spPr>
        <p:txBody>
          <a:bodyPr/>
          <a:lstStyle/>
          <a:p>
            <a:pPr>
              <a:lnSpc>
                <a:spcPct val="90000"/>
              </a:lnSpc>
            </a:pPr>
            <a:r>
              <a:rPr lang="en-US" sz="2800"/>
              <a:t>In the epididymis and deferent duct the spermatozoa mature more and are capable of independent movement through liquid medium.</a:t>
            </a:r>
          </a:p>
          <a:p>
            <a:pPr>
              <a:lnSpc>
                <a:spcPct val="90000"/>
              </a:lnSpc>
            </a:pPr>
            <a:r>
              <a:rPr lang="en-US" sz="2800"/>
              <a:t>An ejaculation usually consists of 2 to 5 ml of semen</a:t>
            </a:r>
          </a:p>
          <a:p>
            <a:pPr>
              <a:lnSpc>
                <a:spcPct val="90000"/>
              </a:lnSpc>
            </a:pPr>
            <a:r>
              <a:rPr lang="en-US" sz="2800"/>
              <a:t>Containing 40 to 100 million spermatozoa per ml</a:t>
            </a:r>
          </a:p>
          <a:p>
            <a:pPr>
              <a:lnSpc>
                <a:spcPct val="90000"/>
              </a:lnSpc>
            </a:pPr>
            <a:r>
              <a:rPr lang="en-US" sz="2800"/>
              <a:t>If they are not ejaculated spermatozoa are reabsorbed by the seminiferous tubules</a:t>
            </a:r>
          </a:p>
          <a:p>
            <a:pPr>
              <a:lnSpc>
                <a:spcPct val="90000"/>
              </a:lnSpc>
            </a:pPr>
            <a:r>
              <a:rPr lang="en-US" sz="2800"/>
              <a:t>The stored sperms can retain their fertility for several months.</a:t>
            </a:r>
          </a:p>
          <a:p>
            <a:pPr>
              <a:lnSpc>
                <a:spcPct val="90000"/>
              </a:lnSpc>
            </a:pPr>
            <a:r>
              <a:rPr lang="en-US" sz="2800"/>
              <a:t>During ejaculation the muscle in the walls of the deferent duct contracts, propelling the spermatozoa towards the urethra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body" idx="1"/>
          </p:nvPr>
        </p:nvSpPr>
        <p:spPr>
          <a:xfrm>
            <a:off x="533400" y="533400"/>
            <a:ext cx="8229600" cy="4495800"/>
          </a:xfrm>
        </p:spPr>
        <p:txBody>
          <a:bodyPr/>
          <a:lstStyle/>
          <a:p>
            <a:pPr marL="609600" indent="-609600">
              <a:buFontTx/>
              <a:buNone/>
            </a:pPr>
            <a:r>
              <a:rPr lang="en-US"/>
              <a:t>External urethral sphincter is composed of  </a:t>
            </a:r>
          </a:p>
          <a:p>
            <a:pPr marL="609600" indent="-609600">
              <a:buFontTx/>
              <a:buAutoNum type="alphaLcParenR"/>
            </a:pPr>
            <a:r>
              <a:rPr lang="en-US"/>
              <a:t>Longitudinal smooth muscle</a:t>
            </a:r>
          </a:p>
          <a:p>
            <a:pPr marL="609600" indent="-609600">
              <a:buFontTx/>
              <a:buAutoNum type="alphaLcParenR"/>
            </a:pPr>
            <a:r>
              <a:rPr lang="en-US"/>
              <a:t>Transverse smooth muscle</a:t>
            </a:r>
          </a:p>
          <a:p>
            <a:pPr marL="609600" indent="-609600">
              <a:buFontTx/>
              <a:buAutoNum type="alphaLcParenR"/>
            </a:pPr>
            <a:r>
              <a:rPr lang="en-US"/>
              <a:t>Circular smooth muscle</a:t>
            </a:r>
          </a:p>
          <a:p>
            <a:pPr marL="609600" indent="-609600">
              <a:buFontTx/>
              <a:buAutoNum type="alphaLcParenR"/>
            </a:pPr>
            <a:r>
              <a:rPr lang="en-US"/>
              <a:t>Skeletal muscle</a:t>
            </a:r>
          </a:p>
          <a:p>
            <a:pPr marL="609600" indent="-609600">
              <a:buFontTx/>
              <a:buNone/>
            </a:pPr>
            <a:endParaRPr lang="en-US"/>
          </a:p>
        </p:txBody>
      </p:sp>
      <p:sp>
        <p:nvSpPr>
          <p:cNvPr id="275459" name="Text Box 3"/>
          <p:cNvSpPr txBox="1">
            <a:spLocks noChangeArrowheads="1"/>
          </p:cNvSpPr>
          <p:nvPr/>
        </p:nvSpPr>
        <p:spPr bwMode="auto">
          <a:xfrm>
            <a:off x="1143000" y="3962400"/>
            <a:ext cx="5105400" cy="579438"/>
          </a:xfrm>
          <a:prstGeom prst="rect">
            <a:avLst/>
          </a:prstGeom>
          <a:noFill/>
          <a:ln w="9525">
            <a:noFill/>
            <a:miter lim="800000"/>
            <a:headEnd/>
            <a:tailEnd/>
          </a:ln>
          <a:effectLst/>
        </p:spPr>
        <p:txBody>
          <a:bodyPr>
            <a:spAutoFit/>
          </a:bodyPr>
          <a:lstStyle/>
          <a:p>
            <a:pPr marL="342900" indent="-342900"/>
            <a:r>
              <a:rPr lang="en-US" sz="3200"/>
              <a:t>Skeletal muscle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5459"/>
                                        </p:tgtEl>
                                        <p:attrNameLst>
                                          <p:attrName>style.visibility</p:attrName>
                                        </p:attrNameLst>
                                      </p:cBhvr>
                                      <p:to>
                                        <p:strVal val="visible"/>
                                      </p:to>
                                    </p:set>
                                    <p:animScale>
                                      <p:cBhvr>
                                        <p:cTn id="7" dur="1000" decel="50000" fill="hold">
                                          <p:stCondLst>
                                            <p:cond delay="0"/>
                                          </p:stCondLst>
                                        </p:cTn>
                                        <p:tgtEl>
                                          <p:spTgt spid="2754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5459"/>
                                        </p:tgtEl>
                                        <p:attrNameLst>
                                          <p:attrName>ppt_x</p:attrName>
                                          <p:attrName>ppt_y</p:attrName>
                                        </p:attrNameLst>
                                      </p:cBhvr>
                                    </p:animMotion>
                                    <p:animEffect transition="in" filter="fade">
                                      <p:cBhvr>
                                        <p:cTn id="9" dur="10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457200" y="381000"/>
            <a:ext cx="8229600" cy="6172200"/>
          </a:xfrm>
        </p:spPr>
        <p:txBody>
          <a:bodyPr/>
          <a:lstStyle/>
          <a:p>
            <a:pPr>
              <a:lnSpc>
                <a:spcPct val="80000"/>
              </a:lnSpc>
            </a:pPr>
            <a:r>
              <a:rPr lang="en-US" sz="2800">
                <a:latin typeface="Book Antiqua" pitchFamily="18" charset="0"/>
              </a:rPr>
              <a:t>The sphincter urethrae muscle is often called the ‘external sphincter’. </a:t>
            </a:r>
          </a:p>
          <a:p>
            <a:pPr>
              <a:lnSpc>
                <a:spcPct val="80000"/>
              </a:lnSpc>
              <a:buFontTx/>
              <a:buNone/>
            </a:pPr>
            <a:endParaRPr lang="en-US" sz="2800">
              <a:latin typeface="Book Antiqua" pitchFamily="18" charset="0"/>
            </a:endParaRPr>
          </a:p>
          <a:p>
            <a:pPr>
              <a:lnSpc>
                <a:spcPct val="80000"/>
              </a:lnSpc>
            </a:pPr>
            <a:r>
              <a:rPr lang="en-US" sz="2800">
                <a:latin typeface="Book Antiqua" pitchFamily="18" charset="0"/>
              </a:rPr>
              <a:t>It is capable of maintaining continence of urine.</a:t>
            </a:r>
          </a:p>
          <a:p>
            <a:pPr>
              <a:lnSpc>
                <a:spcPct val="80000"/>
              </a:lnSpc>
              <a:buFontTx/>
              <a:buNone/>
            </a:pPr>
            <a:endParaRPr lang="en-US" sz="2800">
              <a:latin typeface="Book Antiqua" pitchFamily="18" charset="0"/>
            </a:endParaRPr>
          </a:p>
          <a:p>
            <a:pPr>
              <a:lnSpc>
                <a:spcPct val="80000"/>
              </a:lnSpc>
            </a:pPr>
            <a:r>
              <a:rPr lang="en-US" sz="2800">
                <a:latin typeface="Book Antiqua" pitchFamily="18" charset="0"/>
              </a:rPr>
              <a:t>It is a broad band of loosely packed muscle fibres which surround the membranous rurethra spindle fashion</a:t>
            </a:r>
          </a:p>
          <a:p>
            <a:pPr>
              <a:lnSpc>
                <a:spcPct val="80000"/>
              </a:lnSpc>
              <a:buFontTx/>
              <a:buNone/>
            </a:pPr>
            <a:endParaRPr lang="en-US" sz="2800">
              <a:latin typeface="Book Antiqua" pitchFamily="18" charset="0"/>
            </a:endParaRPr>
          </a:p>
          <a:p>
            <a:pPr>
              <a:lnSpc>
                <a:spcPct val="80000"/>
              </a:lnSpc>
            </a:pPr>
            <a:r>
              <a:rPr lang="en-US" sz="2800">
                <a:latin typeface="Book Antiqua" pitchFamily="18" charset="0"/>
              </a:rPr>
              <a:t>Most fibres are attached laterally to the pubic ramus. They consist of U-shaped loops behind and in fron of the urethra; som, however, freely encircle the urethra while others pass backwards to mingle with the fibro-muscular tissue of the perineal body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9" name="Rectangle 5"/>
          <p:cNvSpPr>
            <a:spLocks noGrp="1" noChangeArrowheads="1"/>
          </p:cNvSpPr>
          <p:nvPr>
            <p:ph type="title"/>
          </p:nvPr>
        </p:nvSpPr>
        <p:spPr/>
        <p:txBody>
          <a:bodyPr/>
          <a:lstStyle/>
          <a:p>
            <a:endParaRPr lang="en-US"/>
          </a:p>
        </p:txBody>
      </p:sp>
      <p:pic>
        <p:nvPicPr>
          <p:cNvPr id="272388" name="Picture 4" descr="sagitalsectbladprossph"/>
          <p:cNvPicPr>
            <a:picLocks noChangeAspect="1" noChangeArrowheads="1"/>
          </p:cNvPicPr>
          <p:nvPr>
            <p:ph idx="1"/>
          </p:nvPr>
        </p:nvPicPr>
        <p:blipFill>
          <a:blip r:embed="rId2"/>
          <a:srcRect r="20297" b="21599"/>
          <a:stretch>
            <a:fillRect/>
          </a:stretch>
        </p:blipFill>
        <p:spPr>
          <a:xfrm>
            <a:off x="-381000" y="66675"/>
            <a:ext cx="8991600" cy="6635750"/>
          </a:xfrm>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6" name="Picture 8" descr="urogenitaldiaphmalefrontal"/>
          <p:cNvPicPr>
            <a:picLocks noChangeAspect="1" noChangeArrowheads="1"/>
          </p:cNvPicPr>
          <p:nvPr>
            <p:ph idx="1"/>
          </p:nvPr>
        </p:nvPicPr>
        <p:blipFill>
          <a:blip r:embed="rId2"/>
          <a:srcRect l="8139" r="18605" b="20445"/>
          <a:stretch>
            <a:fillRect/>
          </a:stretch>
        </p:blipFill>
        <p:spPr>
          <a:xfrm>
            <a:off x="0" y="-60325"/>
            <a:ext cx="8458200" cy="6889750"/>
          </a:xfrm>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8" name="Picture 4" descr="bladprossphinct"/>
          <p:cNvPicPr>
            <a:picLocks noChangeAspect="1" noChangeArrowheads="1"/>
          </p:cNvPicPr>
          <p:nvPr>
            <p:ph idx="1"/>
          </p:nvPr>
        </p:nvPicPr>
        <p:blipFill>
          <a:blip r:embed="rId2"/>
          <a:srcRect l="5495" r="20879" b="20787"/>
          <a:stretch>
            <a:fillRect/>
          </a:stretch>
        </p:blipFill>
        <p:spPr>
          <a:xfrm>
            <a:off x="381000" y="0"/>
            <a:ext cx="8229600" cy="6640513"/>
          </a:xfrm>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endParaRPr lang="en-US"/>
          </a:p>
        </p:txBody>
      </p:sp>
      <p:sp>
        <p:nvSpPr>
          <p:cNvPr id="284675" name="Rectangle 3"/>
          <p:cNvSpPr>
            <a:spLocks noGrp="1" noChangeArrowheads="1"/>
          </p:cNvSpPr>
          <p:nvPr>
            <p:ph type="body"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533400" y="533400"/>
            <a:ext cx="8229600" cy="4495800"/>
          </a:xfrm>
        </p:spPr>
        <p:txBody>
          <a:bodyPr/>
          <a:lstStyle/>
          <a:p>
            <a:pPr marL="609600" indent="-609600">
              <a:buFontTx/>
              <a:buNone/>
            </a:pPr>
            <a:r>
              <a:rPr lang="en-US"/>
              <a:t>Pancreatic duct is otherwise known as :   </a:t>
            </a:r>
          </a:p>
          <a:p>
            <a:pPr marL="609600" indent="-609600">
              <a:buFontTx/>
              <a:buAutoNum type="alphaLcParenR"/>
            </a:pPr>
            <a:r>
              <a:rPr lang="en-US"/>
              <a:t>Ampulla of Vater</a:t>
            </a:r>
          </a:p>
          <a:p>
            <a:pPr marL="609600" indent="-609600">
              <a:buFontTx/>
              <a:buAutoNum type="alphaLcParenR"/>
            </a:pPr>
            <a:r>
              <a:rPr lang="en-US"/>
              <a:t>Duct of Santorini</a:t>
            </a:r>
          </a:p>
          <a:p>
            <a:pPr marL="609600" indent="-609600">
              <a:buFontTx/>
              <a:buAutoNum type="alphaLcParenR"/>
            </a:pPr>
            <a:r>
              <a:rPr lang="en-US"/>
              <a:t>Duodenal Papilla</a:t>
            </a:r>
          </a:p>
          <a:p>
            <a:pPr marL="609600" indent="-609600">
              <a:buFontTx/>
              <a:buAutoNum type="alphaLcParenR"/>
            </a:pPr>
            <a:r>
              <a:rPr lang="en-US"/>
              <a:t>Duct of Wirsung</a:t>
            </a:r>
          </a:p>
          <a:p>
            <a:pPr marL="609600" indent="-609600">
              <a:buFontTx/>
              <a:buNone/>
            </a:pPr>
            <a:endParaRPr lang="en-US"/>
          </a:p>
        </p:txBody>
      </p:sp>
      <p:sp>
        <p:nvSpPr>
          <p:cNvPr id="288771" name="Text Box 3"/>
          <p:cNvSpPr txBox="1">
            <a:spLocks noChangeArrowheads="1"/>
          </p:cNvSpPr>
          <p:nvPr/>
        </p:nvSpPr>
        <p:spPr bwMode="auto">
          <a:xfrm>
            <a:off x="1143000" y="3962400"/>
            <a:ext cx="5105400" cy="1066800"/>
          </a:xfrm>
          <a:prstGeom prst="rect">
            <a:avLst/>
          </a:prstGeom>
          <a:noFill/>
          <a:ln w="9525">
            <a:noFill/>
            <a:miter lim="800000"/>
            <a:headEnd/>
            <a:tailEnd/>
          </a:ln>
          <a:effectLst/>
        </p:spPr>
        <p:txBody>
          <a:bodyPr>
            <a:spAutoFit/>
          </a:bodyPr>
          <a:lstStyle/>
          <a:p>
            <a:pPr marL="342900" indent="-342900"/>
            <a:r>
              <a:rPr lang="en-US" sz="3200"/>
              <a:t>Duct of Wirsung</a:t>
            </a:r>
          </a:p>
          <a:p>
            <a:pPr marL="342900" indent="-342900"/>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8771"/>
                                        </p:tgtEl>
                                        <p:attrNameLst>
                                          <p:attrName>style.visibility</p:attrName>
                                        </p:attrNameLst>
                                      </p:cBhvr>
                                      <p:to>
                                        <p:strVal val="visible"/>
                                      </p:to>
                                    </p:set>
                                    <p:animScale>
                                      <p:cBhvr>
                                        <p:cTn id="7" dur="1000" decel="50000" fill="hold">
                                          <p:stCondLst>
                                            <p:cond delay="0"/>
                                          </p:stCondLst>
                                        </p:cTn>
                                        <p:tgtEl>
                                          <p:spTgt spid="2887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8771"/>
                                        </p:tgtEl>
                                        <p:attrNameLst>
                                          <p:attrName>ppt_x</p:attrName>
                                          <p:attrName>ppt_y</p:attrName>
                                        </p:attrNameLst>
                                      </p:cBhvr>
                                    </p:animMotion>
                                    <p:animEffect transition="in" filter="fade">
                                      <p:cBhvr>
                                        <p:cTn id="9" dur="10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15" name="Object 3"/>
          <p:cNvGraphicFramePr>
            <a:graphicFrameLocks noChangeAspect="1"/>
          </p:cNvGraphicFramePr>
          <p:nvPr>
            <p:ph idx="1"/>
          </p:nvPr>
        </p:nvGraphicFramePr>
        <p:xfrm>
          <a:off x="609600" y="357188"/>
          <a:ext cx="8229600" cy="5851525"/>
        </p:xfrm>
        <a:graphic>
          <a:graphicData uri="http://schemas.openxmlformats.org/presentationml/2006/ole">
            <p:oleObj spid="_x0000_s294915" name="Bitmap Image" r:id="rId3" imgW="7621064" imgH="5714286" progId="Paint.Picture">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5" name="Picture 3"/>
          <p:cNvPicPr>
            <a:picLocks noChangeAspect="1" noChangeArrowheads="1"/>
          </p:cNvPicPr>
          <p:nvPr>
            <p:ph type="body" idx="1"/>
          </p:nvPr>
        </p:nvPicPr>
        <p:blipFill>
          <a:blip r:embed="rId2"/>
          <a:srcRect l="10185" r="23148" b="22554"/>
          <a:stretch>
            <a:fillRect/>
          </a:stretch>
        </p:blipFill>
        <p:spPr>
          <a:xfrm>
            <a:off x="533400" y="457200"/>
            <a:ext cx="8610600" cy="5502275"/>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9" name="Picture 3"/>
          <p:cNvPicPr>
            <a:picLocks noChangeAspect="1" noChangeArrowheads="1"/>
          </p:cNvPicPr>
          <p:nvPr>
            <p:ph type="body" idx="1"/>
          </p:nvPr>
        </p:nvPicPr>
        <p:blipFill>
          <a:blip r:embed="rId2"/>
          <a:srcRect l="10185" r="32408" b="19186"/>
          <a:stretch>
            <a:fillRect/>
          </a:stretch>
        </p:blipFill>
        <p:spPr>
          <a:xfrm>
            <a:off x="0" y="0"/>
            <a:ext cx="9144000" cy="70802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066800" y="3733800"/>
            <a:ext cx="3454400" cy="1066800"/>
          </a:xfrm>
          <a:prstGeom prst="rect">
            <a:avLst/>
          </a:prstGeom>
          <a:noFill/>
          <a:ln w="9525">
            <a:noFill/>
            <a:miter lim="800000"/>
            <a:headEnd/>
            <a:tailEnd/>
          </a:ln>
          <a:effectLst/>
        </p:spPr>
        <p:txBody>
          <a:bodyPr wrap="none">
            <a:spAutoFit/>
          </a:bodyPr>
          <a:lstStyle/>
          <a:p>
            <a:r>
              <a:rPr lang="en-US" sz="3200"/>
              <a:t>Cooper’s ligament</a:t>
            </a:r>
            <a:endParaRPr lang="en-US" sz="3200">
              <a:cs typeface="Times New Roman" pitchFamily="18" charset="0"/>
            </a:endParaRPr>
          </a:p>
          <a:p>
            <a:endParaRPr lang="en-US" sz="3200"/>
          </a:p>
        </p:txBody>
      </p:sp>
      <p:sp>
        <p:nvSpPr>
          <p:cNvPr id="7173" name="Rectangle 5"/>
          <p:cNvSpPr>
            <a:spLocks noGrp="1" noChangeArrowheads="1"/>
          </p:cNvSpPr>
          <p:nvPr>
            <p:ph type="body" idx="1"/>
          </p:nvPr>
        </p:nvSpPr>
        <p:spPr>
          <a:xfrm>
            <a:off x="609600" y="381000"/>
            <a:ext cx="8229600" cy="4495800"/>
          </a:xfrm>
        </p:spPr>
        <p:txBody>
          <a:bodyPr/>
          <a:lstStyle/>
          <a:p>
            <a:pPr marL="609600" indent="-609600"/>
            <a:r>
              <a:rPr lang="en-US"/>
              <a:t>Which one gives support to the breast</a:t>
            </a:r>
          </a:p>
          <a:p>
            <a:pPr marL="609600" indent="-609600">
              <a:buFontTx/>
              <a:buAutoNum type="alphaLcParenR"/>
            </a:pPr>
            <a:r>
              <a:rPr lang="en-US"/>
              <a:t>Coronary ligament</a:t>
            </a:r>
          </a:p>
          <a:p>
            <a:pPr marL="609600" indent="-609600">
              <a:buFontTx/>
              <a:buAutoNum type="alphaLcParenR"/>
            </a:pPr>
            <a:r>
              <a:rPr lang="en-US"/>
              <a:t>Ligamentum Bigalow</a:t>
            </a:r>
          </a:p>
          <a:p>
            <a:pPr marL="609600" indent="-609600">
              <a:buFontTx/>
              <a:buAutoNum type="alphaLcParenR"/>
            </a:pPr>
            <a:r>
              <a:rPr lang="en-US"/>
              <a:t>Falciform ligmentum</a:t>
            </a:r>
          </a:p>
          <a:p>
            <a:pPr marL="609600" indent="-609600">
              <a:buFontTx/>
              <a:buAutoNum type="alphaLcParenR"/>
            </a:pPr>
            <a:r>
              <a:rPr lang="en-US"/>
              <a:t>Cooper’s ligament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2"/>
                                        </p:tgtEl>
                                        <p:attrNameLst>
                                          <p:attrName>ppt_w</p:attrName>
                                        </p:attrNameLst>
                                      </p:cBhvr>
                                      <p:tavLst>
                                        <p:tav tm="0">
                                          <p:val>
                                            <p:strVal val="#ppt_w*.05"/>
                                          </p:val>
                                        </p:tav>
                                        <p:tav tm="100000">
                                          <p:val>
                                            <p:strVal val="#ppt_w"/>
                                          </p:val>
                                        </p:tav>
                                      </p:tavLst>
                                    </p:anim>
                                    <p:anim calcmode="lin" valueType="num">
                                      <p:cBhvr>
                                        <p:cTn id="10" dur="1000" fill="hold"/>
                                        <p:tgtEl>
                                          <p:spTgt spid="717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3" name="Picture 3"/>
          <p:cNvPicPr>
            <a:picLocks noChangeAspect="1" noChangeArrowheads="1"/>
          </p:cNvPicPr>
          <p:nvPr>
            <p:ph type="body" idx="1"/>
          </p:nvPr>
        </p:nvPicPr>
        <p:blipFill>
          <a:blip r:embed="rId2"/>
          <a:srcRect l="9259" r="21297" b="24237"/>
          <a:stretch>
            <a:fillRect/>
          </a:stretch>
        </p:blipFill>
        <p:spPr>
          <a:xfrm>
            <a:off x="304800" y="1050925"/>
            <a:ext cx="8839200" cy="5303838"/>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457200" y="304800"/>
            <a:ext cx="8229600" cy="4495800"/>
          </a:xfrm>
        </p:spPr>
        <p:txBody>
          <a:bodyPr/>
          <a:lstStyle/>
          <a:p>
            <a:pPr marL="609600" indent="-609600">
              <a:buFontTx/>
              <a:buNone/>
            </a:pPr>
            <a:r>
              <a:rPr lang="en-US" b="1"/>
              <a:t>	Which of the following is not included in the femoral triangle? </a:t>
            </a:r>
          </a:p>
          <a:p>
            <a:pPr marL="609600" indent="-609600">
              <a:buFontTx/>
              <a:buAutoNum type="alphaLcParenR"/>
            </a:pPr>
            <a:r>
              <a:rPr lang="en-US"/>
              <a:t>Femoral Artery</a:t>
            </a:r>
          </a:p>
          <a:p>
            <a:pPr marL="609600" indent="-609600">
              <a:buFontTx/>
              <a:buAutoNum type="alphaLcParenR"/>
            </a:pPr>
            <a:r>
              <a:rPr lang="en-US"/>
              <a:t>Femoral Nerve</a:t>
            </a:r>
          </a:p>
          <a:p>
            <a:pPr marL="609600" indent="-609600">
              <a:buFontTx/>
              <a:buAutoNum type="alphaLcParenR"/>
            </a:pPr>
            <a:r>
              <a:rPr lang="en-US"/>
              <a:t>Femoral Vein</a:t>
            </a:r>
          </a:p>
          <a:p>
            <a:pPr marL="609600" indent="-609600">
              <a:buFontTx/>
              <a:buAutoNum type="alphaLcParenR"/>
            </a:pPr>
            <a:r>
              <a:rPr lang="en-US"/>
              <a:t>Femoral Ligament</a:t>
            </a:r>
          </a:p>
        </p:txBody>
      </p:sp>
      <p:sp>
        <p:nvSpPr>
          <p:cNvPr id="285700" name="Text Box 4"/>
          <p:cNvSpPr txBox="1">
            <a:spLocks noChangeArrowheads="1"/>
          </p:cNvSpPr>
          <p:nvPr/>
        </p:nvSpPr>
        <p:spPr bwMode="auto">
          <a:xfrm>
            <a:off x="990600" y="4267200"/>
            <a:ext cx="46482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Femoral Ligament</a:t>
            </a:r>
          </a:p>
          <a:p>
            <a:pPr marL="342900" indent="-342900">
              <a:spcBef>
                <a:spcPct val="50000"/>
              </a:spcBef>
            </a:pP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8" name="Picture 4" descr="Femoral%20triangle"/>
          <p:cNvPicPr>
            <a:picLocks noChangeAspect="1" noChangeArrowheads="1"/>
          </p:cNvPicPr>
          <p:nvPr>
            <p:ph idx="1"/>
          </p:nvPr>
        </p:nvPicPr>
        <p:blipFill>
          <a:blip r:embed="rId2"/>
          <a:srcRect/>
          <a:stretch>
            <a:fillRect/>
          </a:stretch>
        </p:blipFill>
        <p:spPr>
          <a:xfrm>
            <a:off x="381000" y="719138"/>
            <a:ext cx="8153400" cy="6115050"/>
          </a:xfrm>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2" name="Picture 4" descr="femoral3angle"/>
          <p:cNvPicPr>
            <a:picLocks noChangeAspect="1" noChangeArrowheads="1"/>
          </p:cNvPicPr>
          <p:nvPr>
            <p:ph idx="1"/>
          </p:nvPr>
        </p:nvPicPr>
        <p:blipFill>
          <a:blip r:embed="rId2"/>
          <a:srcRect/>
          <a:stretch>
            <a:fillRect/>
          </a:stretch>
        </p:blipFill>
        <p:spPr>
          <a:xfrm>
            <a:off x="1166813" y="381000"/>
            <a:ext cx="6334125" cy="6477000"/>
          </a:xfrm>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5" name="Picture 3"/>
          <p:cNvPicPr>
            <a:picLocks noChangeAspect="1" noChangeArrowheads="1"/>
          </p:cNvPicPr>
          <p:nvPr>
            <p:ph type="body" idx="1"/>
          </p:nvPr>
        </p:nvPicPr>
        <p:blipFill>
          <a:blip r:embed="rId2"/>
          <a:srcRect l="14815" r="24074" b="20869"/>
          <a:stretch>
            <a:fillRect/>
          </a:stretch>
        </p:blipFill>
        <p:spPr>
          <a:xfrm>
            <a:off x="0" y="134938"/>
            <a:ext cx="8763000" cy="6240462"/>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endParaRPr lang="en-US"/>
          </a:p>
        </p:txBody>
      </p:sp>
      <p:sp>
        <p:nvSpPr>
          <p:cNvPr id="311299" name="Rectangle 3"/>
          <p:cNvSpPr>
            <a:spLocks noGrp="1" noChangeArrowheads="1"/>
          </p:cNvSpPr>
          <p:nvPr>
            <p:ph type="body" idx="1"/>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609600" y="609600"/>
            <a:ext cx="8229600" cy="4495800"/>
          </a:xfrm>
        </p:spPr>
        <p:txBody>
          <a:bodyPr/>
          <a:lstStyle/>
          <a:p>
            <a:pPr marL="609600" indent="-609600">
              <a:buFontTx/>
              <a:buNone/>
            </a:pPr>
            <a:r>
              <a:rPr lang="en-US"/>
              <a:t>	</a:t>
            </a:r>
            <a:r>
              <a:rPr lang="en-US" b="1"/>
              <a:t>Which of the following supplies the muscles of the perineum? </a:t>
            </a:r>
          </a:p>
          <a:p>
            <a:pPr marL="609600" indent="-609600">
              <a:buFontTx/>
              <a:buAutoNum type="arabicPeriod"/>
            </a:pPr>
            <a:r>
              <a:rPr lang="en-US"/>
              <a:t>Pudendal nerve</a:t>
            </a:r>
          </a:p>
          <a:p>
            <a:pPr marL="609600" indent="-609600">
              <a:buFontTx/>
              <a:buAutoNum type="arabicPeriod"/>
            </a:pPr>
            <a:r>
              <a:rPr lang="en-US"/>
              <a:t>Sciatic nerve</a:t>
            </a:r>
          </a:p>
          <a:p>
            <a:pPr marL="609600" indent="-609600">
              <a:buFontTx/>
              <a:buAutoNum type="arabicPeriod"/>
            </a:pPr>
            <a:r>
              <a:rPr lang="en-US"/>
              <a:t>Femoral nerve</a:t>
            </a:r>
          </a:p>
          <a:p>
            <a:pPr marL="609600" indent="-609600">
              <a:buFontTx/>
              <a:buAutoNum type="arabicPeriod"/>
            </a:pPr>
            <a:r>
              <a:rPr lang="en-US"/>
              <a:t>Tibial nerve</a:t>
            </a:r>
          </a:p>
        </p:txBody>
      </p:sp>
      <p:sp>
        <p:nvSpPr>
          <p:cNvPr id="286724" name="Text Box 4"/>
          <p:cNvSpPr txBox="1">
            <a:spLocks noChangeArrowheads="1"/>
          </p:cNvSpPr>
          <p:nvPr/>
        </p:nvSpPr>
        <p:spPr bwMode="auto">
          <a:xfrm>
            <a:off x="1143000" y="4343400"/>
            <a:ext cx="54102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Pudendal nerve</a:t>
            </a:r>
          </a:p>
          <a:p>
            <a:pPr marL="342900" indent="-342900">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86724"/>
                                        </p:tgtEl>
                                        <p:attrNameLst>
                                          <p:attrName>style.visibility</p:attrName>
                                        </p:attrNameLst>
                                      </p:cBhvr>
                                      <p:to>
                                        <p:strVal val="visible"/>
                                      </p:to>
                                    </p:set>
                                    <p:anim calcmode="lin" valueType="num">
                                      <p:cBhvr>
                                        <p:cTn id="7" dur="500" fill="hold"/>
                                        <p:tgtEl>
                                          <p:spTgt spid="286724"/>
                                        </p:tgtEl>
                                        <p:attrNameLst>
                                          <p:attrName>ppt_w</p:attrName>
                                        </p:attrNameLst>
                                      </p:cBhvr>
                                      <p:tavLst>
                                        <p:tav tm="0">
                                          <p:val>
                                            <p:fltVal val="0"/>
                                          </p:val>
                                        </p:tav>
                                        <p:tav tm="100000">
                                          <p:val>
                                            <p:strVal val="#ppt_w"/>
                                          </p:val>
                                        </p:tav>
                                      </p:tavLst>
                                    </p:anim>
                                    <p:anim calcmode="lin" valueType="num">
                                      <p:cBhvr>
                                        <p:cTn id="8" dur="500" fill="hold"/>
                                        <p:tgtEl>
                                          <p:spTgt spid="286724"/>
                                        </p:tgtEl>
                                        <p:attrNameLst>
                                          <p:attrName>ppt_h</p:attrName>
                                        </p:attrNameLst>
                                      </p:cBhvr>
                                      <p:tavLst>
                                        <p:tav tm="0">
                                          <p:val>
                                            <p:fltVal val="0"/>
                                          </p:val>
                                        </p:tav>
                                        <p:tav tm="100000">
                                          <p:val>
                                            <p:strVal val="#ppt_h"/>
                                          </p:val>
                                        </p:tav>
                                      </p:tavLst>
                                    </p:anim>
                                    <p:anim calcmode="lin" valueType="num">
                                      <p:cBhvr>
                                        <p:cTn id="9" dur="500" fill="hold"/>
                                        <p:tgtEl>
                                          <p:spTgt spid="286724"/>
                                        </p:tgtEl>
                                        <p:attrNameLst>
                                          <p:attrName>style.rotation</p:attrName>
                                        </p:attrNameLst>
                                      </p:cBhvr>
                                      <p:tavLst>
                                        <p:tav tm="0">
                                          <p:val>
                                            <p:fltVal val="360"/>
                                          </p:val>
                                        </p:tav>
                                        <p:tav tm="100000">
                                          <p:val>
                                            <p:fltVal val="0"/>
                                          </p:val>
                                        </p:tav>
                                      </p:tavLst>
                                    </p:anim>
                                    <p:animEffect transition="in" filter="fade">
                                      <p:cBhvr>
                                        <p:cTn id="10"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7" name="Picture 3"/>
          <p:cNvPicPr>
            <a:picLocks noChangeAspect="1" noChangeArrowheads="1"/>
          </p:cNvPicPr>
          <p:nvPr>
            <p:ph type="body" idx="1"/>
          </p:nvPr>
        </p:nvPicPr>
        <p:blipFill>
          <a:blip r:embed="rId2"/>
          <a:srcRect l="13889" r="24074" b="20869"/>
          <a:stretch>
            <a:fillRect/>
          </a:stretch>
        </p:blipFill>
        <p:spPr>
          <a:xfrm>
            <a:off x="0" y="103188"/>
            <a:ext cx="9144000" cy="6415087"/>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body" idx="1"/>
          </p:nvPr>
        </p:nvSpPr>
        <p:spPr>
          <a:xfrm>
            <a:off x="609600" y="609600"/>
            <a:ext cx="8229600" cy="4495800"/>
          </a:xfrm>
        </p:spPr>
        <p:txBody>
          <a:bodyPr/>
          <a:lstStyle/>
          <a:p>
            <a:pPr marL="609600" indent="-609600">
              <a:buFontTx/>
              <a:buNone/>
            </a:pPr>
            <a:r>
              <a:rPr lang="en-US"/>
              <a:t>	</a:t>
            </a:r>
            <a:r>
              <a:rPr lang="en-US" b="1"/>
              <a:t>Which of the following supplies the muscles of the perineum? </a:t>
            </a:r>
          </a:p>
          <a:p>
            <a:pPr marL="609600" indent="-609600">
              <a:buFontTx/>
              <a:buAutoNum type="arabicPeriod"/>
            </a:pPr>
            <a:r>
              <a:rPr lang="en-US"/>
              <a:t>Pudendal nerve</a:t>
            </a:r>
          </a:p>
          <a:p>
            <a:pPr marL="609600" indent="-609600">
              <a:buFontTx/>
              <a:buAutoNum type="arabicPeriod"/>
            </a:pPr>
            <a:r>
              <a:rPr lang="en-US"/>
              <a:t>Sciatic nerve</a:t>
            </a:r>
          </a:p>
          <a:p>
            <a:pPr marL="609600" indent="-609600">
              <a:buFontTx/>
              <a:buAutoNum type="arabicPeriod"/>
            </a:pPr>
            <a:r>
              <a:rPr lang="en-US"/>
              <a:t>Femoral nerve</a:t>
            </a:r>
          </a:p>
          <a:p>
            <a:pPr marL="609600" indent="-609600">
              <a:buFontTx/>
              <a:buAutoNum type="arabicPeriod"/>
            </a:pPr>
            <a:r>
              <a:rPr lang="en-US"/>
              <a:t>Tibial nerve</a:t>
            </a:r>
          </a:p>
        </p:txBody>
      </p:sp>
      <p:sp>
        <p:nvSpPr>
          <p:cNvPr id="292867" name="Text Box 3"/>
          <p:cNvSpPr txBox="1">
            <a:spLocks noChangeArrowheads="1"/>
          </p:cNvSpPr>
          <p:nvPr/>
        </p:nvSpPr>
        <p:spPr bwMode="auto">
          <a:xfrm>
            <a:off x="1143000" y="4343400"/>
            <a:ext cx="54102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Pudendal nerve</a:t>
            </a:r>
          </a:p>
          <a:p>
            <a:pPr marL="342900" indent="-342900">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p:cTn id="7" dur="500" fill="hold"/>
                                        <p:tgtEl>
                                          <p:spTgt spid="292867"/>
                                        </p:tgtEl>
                                        <p:attrNameLst>
                                          <p:attrName>ppt_w</p:attrName>
                                        </p:attrNameLst>
                                      </p:cBhvr>
                                      <p:tavLst>
                                        <p:tav tm="0">
                                          <p:val>
                                            <p:fltVal val="0"/>
                                          </p:val>
                                        </p:tav>
                                        <p:tav tm="100000">
                                          <p:val>
                                            <p:strVal val="#ppt_w"/>
                                          </p:val>
                                        </p:tav>
                                      </p:tavLst>
                                    </p:anim>
                                    <p:anim calcmode="lin" valueType="num">
                                      <p:cBhvr>
                                        <p:cTn id="8" dur="500" fill="hold"/>
                                        <p:tgtEl>
                                          <p:spTgt spid="292867"/>
                                        </p:tgtEl>
                                        <p:attrNameLst>
                                          <p:attrName>ppt_h</p:attrName>
                                        </p:attrNameLst>
                                      </p:cBhvr>
                                      <p:tavLst>
                                        <p:tav tm="0">
                                          <p:val>
                                            <p:fltVal val="0"/>
                                          </p:val>
                                        </p:tav>
                                        <p:tav tm="100000">
                                          <p:val>
                                            <p:strVal val="#ppt_h"/>
                                          </p:val>
                                        </p:tav>
                                      </p:tavLst>
                                    </p:anim>
                                    <p:anim calcmode="lin" valueType="num">
                                      <p:cBhvr>
                                        <p:cTn id="9" dur="500" fill="hold"/>
                                        <p:tgtEl>
                                          <p:spTgt spid="292867"/>
                                        </p:tgtEl>
                                        <p:attrNameLst>
                                          <p:attrName>style.rotation</p:attrName>
                                        </p:attrNameLst>
                                      </p:cBhvr>
                                      <p:tavLst>
                                        <p:tav tm="0">
                                          <p:val>
                                            <p:fltVal val="360"/>
                                          </p:val>
                                        </p:tav>
                                        <p:tav tm="100000">
                                          <p:val>
                                            <p:fltVal val="0"/>
                                          </p:val>
                                        </p:tav>
                                      </p:tavLst>
                                    </p:anim>
                                    <p:animEffect transition="in" filter="fade">
                                      <p:cBhvr>
                                        <p:cTn id="10" dur="500"/>
                                        <p:tgtEl>
                                          <p:spTgt spid="292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609600" y="609600"/>
            <a:ext cx="8229600" cy="4495800"/>
          </a:xfrm>
        </p:spPr>
        <p:txBody>
          <a:bodyPr/>
          <a:lstStyle/>
          <a:p>
            <a:pPr marL="609600" indent="-609600">
              <a:buFontTx/>
              <a:buNone/>
            </a:pPr>
            <a:r>
              <a:rPr lang="en-US" b="1"/>
              <a:t>Which of the following is not a specific element of duodenal ulcers? </a:t>
            </a:r>
          </a:p>
          <a:p>
            <a:pPr marL="609600" indent="-609600">
              <a:buFontTx/>
              <a:buNone/>
            </a:pPr>
            <a:r>
              <a:rPr lang="en-US"/>
              <a:t>Primarily affects males</a:t>
            </a:r>
          </a:p>
          <a:p>
            <a:pPr marL="609600" indent="-609600">
              <a:buFontTx/>
              <a:buNone/>
            </a:pPr>
            <a:r>
              <a:rPr lang="en-US"/>
              <a:t>Occasional malignancy</a:t>
            </a:r>
          </a:p>
          <a:p>
            <a:pPr marL="609600" indent="-609600">
              <a:buFontTx/>
              <a:buNone/>
            </a:pPr>
            <a:r>
              <a:rPr lang="en-US"/>
              <a:t>Can lead to weight gain</a:t>
            </a:r>
          </a:p>
          <a:p>
            <a:pPr marL="609600" indent="-609600">
              <a:buFontTx/>
              <a:buNone/>
            </a:pPr>
            <a:r>
              <a:rPr lang="en-US"/>
              <a:t>Affects people over 65</a:t>
            </a:r>
          </a:p>
        </p:txBody>
      </p:sp>
      <p:sp>
        <p:nvSpPr>
          <p:cNvPr id="293891" name="Text Box 3"/>
          <p:cNvSpPr txBox="1">
            <a:spLocks noChangeArrowheads="1"/>
          </p:cNvSpPr>
          <p:nvPr/>
        </p:nvSpPr>
        <p:spPr bwMode="auto">
          <a:xfrm>
            <a:off x="1143000" y="4343400"/>
            <a:ext cx="5410200" cy="992188"/>
          </a:xfrm>
          <a:prstGeom prst="rect">
            <a:avLst/>
          </a:prstGeom>
          <a:noFill/>
          <a:ln w="9525">
            <a:noFill/>
            <a:miter lim="800000"/>
            <a:headEnd/>
            <a:tailEnd/>
          </a:ln>
          <a:effectLst/>
        </p:spPr>
        <p:txBody>
          <a:bodyPr>
            <a:spAutoFit/>
          </a:bodyPr>
          <a:lstStyle/>
          <a:p>
            <a:pPr marL="342900" indent="-342900">
              <a:spcBef>
                <a:spcPct val="20000"/>
              </a:spcBef>
              <a:buClr>
                <a:schemeClr val="tx2"/>
              </a:buClr>
            </a:pPr>
            <a:r>
              <a:rPr lang="en-US" sz="3200"/>
              <a:t>xxxxxxxxxxxx</a:t>
            </a:r>
          </a:p>
          <a:p>
            <a:pPr marL="342900" indent="-342900">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p:cTn id="7" dur="500" fill="hold"/>
                                        <p:tgtEl>
                                          <p:spTgt spid="293891"/>
                                        </p:tgtEl>
                                        <p:attrNameLst>
                                          <p:attrName>ppt_w</p:attrName>
                                        </p:attrNameLst>
                                      </p:cBhvr>
                                      <p:tavLst>
                                        <p:tav tm="0">
                                          <p:val>
                                            <p:fltVal val="0"/>
                                          </p:val>
                                        </p:tav>
                                        <p:tav tm="100000">
                                          <p:val>
                                            <p:strVal val="#ppt_w"/>
                                          </p:val>
                                        </p:tav>
                                      </p:tavLst>
                                    </p:anim>
                                    <p:anim calcmode="lin" valueType="num">
                                      <p:cBhvr>
                                        <p:cTn id="8" dur="500" fill="hold"/>
                                        <p:tgtEl>
                                          <p:spTgt spid="293891"/>
                                        </p:tgtEl>
                                        <p:attrNameLst>
                                          <p:attrName>ppt_h</p:attrName>
                                        </p:attrNameLst>
                                      </p:cBhvr>
                                      <p:tavLst>
                                        <p:tav tm="0">
                                          <p:val>
                                            <p:fltVal val="0"/>
                                          </p:val>
                                        </p:tav>
                                        <p:tav tm="100000">
                                          <p:val>
                                            <p:strVal val="#ppt_h"/>
                                          </p:val>
                                        </p:tav>
                                      </p:tavLst>
                                    </p:anim>
                                    <p:anim calcmode="lin" valueType="num">
                                      <p:cBhvr>
                                        <p:cTn id="9" dur="500" fill="hold"/>
                                        <p:tgtEl>
                                          <p:spTgt spid="293891"/>
                                        </p:tgtEl>
                                        <p:attrNameLst>
                                          <p:attrName>style.rotation</p:attrName>
                                        </p:attrNameLst>
                                      </p:cBhvr>
                                      <p:tavLst>
                                        <p:tav tm="0">
                                          <p:val>
                                            <p:fltVal val="360"/>
                                          </p:val>
                                        </p:tav>
                                        <p:tav tm="100000">
                                          <p:val>
                                            <p:fltVal val="0"/>
                                          </p:val>
                                        </p:tav>
                                      </p:tavLst>
                                    </p:anim>
                                    <p:animEffect transition="in" filter="fade">
                                      <p:cBhvr>
                                        <p:cTn id="10" dur="500"/>
                                        <p:tgtEl>
                                          <p:spTgt spid="293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mammarygland"/>
          <p:cNvPicPr>
            <a:picLocks noChangeAspect="1" noChangeArrowheads="1"/>
          </p:cNvPicPr>
          <p:nvPr>
            <p:ph/>
          </p:nvPr>
        </p:nvPicPr>
        <p:blipFill>
          <a:blip r:embed="rId2"/>
          <a:srcRect r="20430" b="18996"/>
          <a:stretch>
            <a:fillRect/>
          </a:stretch>
        </p:blipFill>
        <p:spPr>
          <a:xfrm>
            <a:off x="0" y="225425"/>
            <a:ext cx="8686800" cy="6632575"/>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mammasagsect"/>
          <p:cNvPicPr>
            <a:picLocks noChangeAspect="1" noChangeArrowheads="1"/>
          </p:cNvPicPr>
          <p:nvPr>
            <p:ph/>
          </p:nvPr>
        </p:nvPicPr>
        <p:blipFill>
          <a:blip r:embed="rId2"/>
          <a:srcRect r="25688" b="20183"/>
          <a:stretch>
            <a:fillRect/>
          </a:stretch>
        </p:blipFill>
        <p:spPr>
          <a:xfrm>
            <a:off x="-381000" y="-461963"/>
            <a:ext cx="9144000" cy="7319963"/>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cq24bcs">
  <a:themeElements>
    <a:clrScheme name="mcq24bcs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cq24b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q24bcs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cq24bcs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cq24bcs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cq24bcs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cq24bcs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cq24bcs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cq24bcs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cq24bcs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cq24bcs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576</TotalTime>
  <Words>677</Words>
  <Application>Microsoft PowerPoint</Application>
  <PresentationFormat>On-screen Show (4:3)</PresentationFormat>
  <Paragraphs>188</Paragraphs>
  <Slides>79</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79</vt:i4>
      </vt:variant>
    </vt:vector>
  </HeadingPairs>
  <TitlesOfParts>
    <vt:vector size="87" baseType="lpstr">
      <vt:lpstr>Arial</vt:lpstr>
      <vt:lpstr>Wingdings</vt:lpstr>
      <vt:lpstr>Times New Roman</vt:lpstr>
      <vt:lpstr>Book Antiqua</vt:lpstr>
      <vt:lpstr>mcq24bcs</vt:lpstr>
      <vt:lpstr>Default Design</vt:lpstr>
      <vt:lpstr>Layers</vt:lpstr>
      <vt:lpstr>Bitmap Image</vt:lpstr>
      <vt:lpstr>Multiple Choice Questions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Company>kasi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Choice Questions</dc:title>
  <dc:creator>kasiviswanathanv</dc:creator>
  <cp:lastModifiedBy>pc</cp:lastModifiedBy>
  <cp:revision>26</cp:revision>
  <dcterms:created xsi:type="dcterms:W3CDTF">2005-03-06T10:04:52Z</dcterms:created>
  <dcterms:modified xsi:type="dcterms:W3CDTF">2015-12-11T04:47:26Z</dcterms:modified>
</cp:coreProperties>
</file>